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08" r:id="rId5"/>
    <p:sldId id="305" r:id="rId6"/>
    <p:sldId id="358" r:id="rId7"/>
    <p:sldId id="352" r:id="rId8"/>
    <p:sldId id="353" r:id="rId9"/>
    <p:sldId id="354" r:id="rId10"/>
    <p:sldId id="355" r:id="rId11"/>
    <p:sldId id="35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888F1B7E-8474-4447-AF82-8A2213AA69C2}">
          <p14:sldIdLst>
            <p14:sldId id="308"/>
          </p14:sldIdLst>
        </p14:section>
        <p14:section name="Content Slides" id="{19823C87-F31F-E346-AFC5-9FA24983B0CC}">
          <p14:sldIdLst>
            <p14:sldId id="305"/>
            <p14:sldId id="358"/>
            <p14:sldId id="352"/>
            <p14:sldId id="353"/>
            <p14:sldId id="354"/>
            <p14:sldId id="355"/>
            <p14:sldId id="356"/>
          </p14:sldIdLst>
        </p14:section>
        <p14:section name="Final Page" id="{2E45BA6D-186F-2442-80A6-285173F426D6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Diaz" initials="AD" lastIdx="2" clrIdx="0">
    <p:extLst>
      <p:ext uri="{19B8F6BF-5375-455C-9EA6-DF929625EA0E}">
        <p15:presenceInfo xmlns:p15="http://schemas.microsoft.com/office/powerpoint/2012/main" userId="S::andres.diazbarreto@un.org::d07e4660-a67e-4db2-9f50-09b188cde0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5"/>
    <a:srgbClr val="D8EEC0"/>
    <a:srgbClr val="91F76D"/>
    <a:srgbClr val="004822"/>
    <a:srgbClr val="5BD4FF"/>
    <a:srgbClr val="E2F3F8"/>
    <a:srgbClr val="0F4493"/>
    <a:srgbClr val="D4EEF5"/>
    <a:srgbClr val="1F6EE8"/>
    <a:srgbClr val="03C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3EC29-E5E6-4207-A586-BFD647F29007}" v="107" dt="2025-10-01T15:42:51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6114-94D5-C94E-A414-FD075A0146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6B78-950D-0B45-B694-D406D7D4B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C07-4ECD-274D-A461-34813D23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D18A-AA99-7244-AD35-36B5F7F2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D051-4D76-114A-B416-A96E2CBD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A74E-22F8-534D-B4EF-35F71AE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7C90-B25E-A346-9E9B-162B3B1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7F9A-FB0A-374E-8E6E-9FA973B0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AF0C-A74C-8D41-8D0B-E760DF3D2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4928-BA9F-BE42-8F15-BBA9A422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1EF0-F95A-7945-9A8C-35AD090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147B9-6005-2044-8A6F-E62EBCA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26E5D-64F1-7042-8487-B3E516156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5CE7-1A46-F24F-8E3D-5A75E4297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F563F-D312-914B-8778-A3D9146B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EE13-CEB6-B842-A306-00E1620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5253-EA51-E242-8776-3BAF9B3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C2BE-2FD4-BE43-A025-98552DC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0BEE-8862-634E-9DAE-E2C82AD1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F68F-66EB-5E4A-B72B-F8770F9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4B2E6-7E31-1941-AEBF-B1CE93BB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37D6-1BEB-144E-AF02-C0AFE57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17B9-B148-E945-A148-AF11F998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13F4-6533-8F4D-B85C-DCBEBAB82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4C4C-3BC4-E94B-8FFB-CF3A78D0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3417-B0DA-8D40-BCFF-5BD793E0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042B-AE29-6A40-9D64-EB42D4D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3EBE-5BB2-9043-B1CD-F8DEC371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21E0-BF3B-5645-B70D-243CB2242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3481-D8A0-D844-8619-711C4427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B4DE-EF38-F44E-B078-53932663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DE1C-6604-1844-9F35-A0D30952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A18A-AF8C-3344-A6D2-BC0EBB13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ABC-5F3E-F544-A989-4215E167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D5C4-1F6E-E542-86B3-2FD64939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9964D-E4CF-C64B-B22B-028802C3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3F8C2-AAC8-294A-AE77-DC323A8B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8550E-758E-4C47-AAF9-E6DCB4BC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80521-D8AC-D245-B03B-798B63C4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800E-41A3-6640-8D6F-5E6B752C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F6877-5F51-7946-8AE1-D1558785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61D1-71E2-A143-9849-E31FC496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A9FB3-307A-DF4E-9555-451A6BB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E2E4D-59CE-554C-89A6-862894A9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3EB03-2311-2D40-A4C7-9075EE22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E0DE3-BED1-D54F-BEAA-EC1028D8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3F3F1-269A-0141-BCC5-EC8AF005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E10F-C896-364B-B942-D8EAE48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F1E7-463E-9649-AB61-F30F302C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89F6-1141-5F4B-9E1A-78D1C42B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7966-BD51-484B-9E24-A0AF92E8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F7D5A-298F-7645-89AA-57AA44E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C3A19-B82D-7848-9D80-1438A5CE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609FB-0537-F447-8684-B7AE80CF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DCD7-8C05-784F-B967-89E4284E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8B20C-C42A-E44D-A952-19B4D305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4BA3-09E2-2C4E-89F7-110A98FCA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5A16B-D78C-A546-8D53-5C548EAC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F0E7-CF03-B64A-B146-9D65C2BA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53722-7A82-4448-B7C3-02830ECC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929D1-5E48-A046-AAE1-BCCA5ACB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C9253-EABA-104E-AC57-20BBDDC8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1176-6322-B44A-AB2A-64E15B9F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0487-9C54-7E48-836D-2B2D373B8A8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DE3D9-F99A-6A4A-A255-F36F987B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D6F28-6826-124D-9F1F-0239F9E5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9E3FB0-5F8F-FD89-DA36-88815641AD57}"/>
              </a:ext>
            </a:extLst>
          </p:cNvPr>
          <p:cNvCxnSpPr/>
          <p:nvPr/>
        </p:nvCxnSpPr>
        <p:spPr>
          <a:xfrm>
            <a:off x="849288" y="5749282"/>
            <a:ext cx="783628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09A6B2-A937-9B4D-A91B-21EDFEAE8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49342"/>
              </p:ext>
            </p:extLst>
          </p:nvPr>
        </p:nvGraphicFramePr>
        <p:xfrm>
          <a:off x="746379" y="2527136"/>
          <a:ext cx="7252296" cy="322214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834864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2417432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26430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kern="1200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+mn-cs"/>
                        </a:rPr>
                        <a:t>La importancia de las Estrategias Nacionales de Hidrógeno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800" b="1" kern="1200" dirty="0">
                        <a:solidFill>
                          <a:srgbClr val="002060"/>
                        </a:solidFill>
                        <a:latin typeface="Roboto"/>
                        <a:ea typeface="Roboto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kern="1200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+mn-cs"/>
                        </a:rPr>
                        <a:t>Clave para la transición energética y descarbonización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rgbClr val="002060"/>
                        </a:solidFill>
                        <a:latin typeface="Roboto"/>
                        <a:ea typeface="Roboto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482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Roboto"/>
                          <a:ea typeface="Roboto"/>
                        </a:rPr>
                        <a:t>2 de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</a:rPr>
                        <a:t>octubre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Roboto"/>
                          <a:ea typeface="Roboto"/>
                        </a:rPr>
                        <a:t> de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482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43DAA4AE-F268-767F-3D3D-E992636C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663" y="4060543"/>
            <a:ext cx="3938337" cy="281090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E92EBAD-4F49-F204-316D-610DB699C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8366" y="233398"/>
            <a:ext cx="5020837" cy="639120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9B129D8-3D1E-1CAA-D5D9-F80410F82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487" y="499882"/>
            <a:ext cx="4550149" cy="13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445C3F9-800E-DDB4-D7AF-F82A85A750F5}"/>
              </a:ext>
            </a:extLst>
          </p:cNvPr>
          <p:cNvGrpSpPr/>
          <p:nvPr/>
        </p:nvGrpSpPr>
        <p:grpSpPr>
          <a:xfrm>
            <a:off x="0" y="5584332"/>
            <a:ext cx="12192000" cy="1273668"/>
            <a:chOff x="0" y="5695326"/>
            <a:chExt cx="12339134" cy="1162674"/>
          </a:xfrm>
        </p:grpSpPr>
        <p:pic>
          <p:nvPicPr>
            <p:cNvPr id="64" name="Picture 63" descr="A green and white background with circles&#10;&#10;AI-generated content may be incorrect.">
              <a:extLst>
                <a:ext uri="{FF2B5EF4-FFF2-40B4-BE49-F238E27FC236}">
                  <a16:creationId xmlns:a16="http://schemas.microsoft.com/office/drawing/2014/main" id="{6E881FE8-6628-535E-2DC8-F3089A60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95326"/>
              <a:ext cx="6169567" cy="1162674"/>
            </a:xfrm>
            <a:prstGeom prst="rect">
              <a:avLst/>
            </a:prstGeom>
          </p:spPr>
        </p:pic>
        <p:pic>
          <p:nvPicPr>
            <p:cNvPr id="65" name="Picture 64" descr="A green and white background with circles&#10;&#10;AI-generated content may be incorrect.">
              <a:extLst>
                <a:ext uri="{FF2B5EF4-FFF2-40B4-BE49-F238E27FC236}">
                  <a16:creationId xmlns:a16="http://schemas.microsoft.com/office/drawing/2014/main" id="{7C983D2D-9441-741B-411A-57B8FBA70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9567" y="5695326"/>
              <a:ext cx="6169567" cy="1162674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639A-8EDE-C946-E3D3-456D7298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771" y="4662854"/>
            <a:ext cx="2673161" cy="1423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Sin embargo, la producción de hidrógeno de bajas emisiones podría alcanzar los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37 </a:t>
            </a:r>
            <a:r>
              <a:rPr lang="es-MX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Mtpa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 para 2030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, según los proyectos anunciados (IEA, 2025).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5AEEB-B95E-E547-4276-4FC879094EFF}"/>
              </a:ext>
            </a:extLst>
          </p:cNvPr>
          <p:cNvSpPr txBox="1"/>
          <p:nvPr/>
        </p:nvSpPr>
        <p:spPr>
          <a:xfrm>
            <a:off x="215456" y="408331"/>
            <a:ext cx="30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2800" b="1" noProof="0" dirty="0">
                <a:latin typeface="Roboto" panose="02000000000000000000" pitchFamily="2" charset="0"/>
                <a:ea typeface="Roboto" panose="02000000000000000000" pitchFamily="2" charset="0"/>
              </a:rPr>
              <a:t>Introducción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5CE7F-9970-D87E-B52C-7F1A556207CE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937E877-153A-563A-4893-517DE4C7A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449F75-46FA-A865-11B1-521DFD0B9B28}"/>
              </a:ext>
            </a:extLst>
          </p:cNvPr>
          <p:cNvSpPr txBox="1"/>
          <p:nvPr/>
        </p:nvSpPr>
        <p:spPr>
          <a:xfrm>
            <a:off x="1630667" y="1482293"/>
            <a:ext cx="24937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América Latina y el Caribe se perfilan como una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región estratégica para el desarrollo del hidrógeno verde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, gracias a su capacidad para generar energía renovable a bajo costo.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388D2-239D-D77E-9B79-1E11664B33F9}"/>
              </a:ext>
            </a:extLst>
          </p:cNvPr>
          <p:cNvSpPr txBox="1"/>
          <p:nvPr/>
        </p:nvSpPr>
        <p:spPr>
          <a:xfrm>
            <a:off x="1630667" y="3846026"/>
            <a:ext cx="27618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El hidrógeno verde permite usar energía renovable en lugar de combustibles fósiles y contribuye a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descarbonizar sectores difíciles de abatir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 como la industria, el transporte y el almacenamiento de energía.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98DCF-0DBF-8140-E466-6FFED7897734}"/>
              </a:ext>
            </a:extLst>
          </p:cNvPr>
          <p:cNvSpPr txBox="1"/>
          <p:nvPr/>
        </p:nvSpPr>
        <p:spPr>
          <a:xfrm>
            <a:off x="8714771" y="1442538"/>
            <a:ext cx="269065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En 2024, la demanda global de hidrógeno alcanzó los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100 Mt, 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concentrada en refinación y sector químico, abastecida en su mayoría por hidrógeno producido a partir de combustibles fósiles (gas natural). El hidrógeno de bajas emisiones representó menos de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1 Mt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s-PA" sz="1600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41925E-76C1-D93A-8601-BD7F847B5EA0}"/>
              </a:ext>
            </a:extLst>
          </p:cNvPr>
          <p:cNvGrpSpPr/>
          <p:nvPr/>
        </p:nvGrpSpPr>
        <p:grpSpPr>
          <a:xfrm>
            <a:off x="547497" y="1547359"/>
            <a:ext cx="949564" cy="937843"/>
            <a:chOff x="547497" y="1542572"/>
            <a:chExt cx="949564" cy="9378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C02D13-9D40-AD58-9EDC-D12C96E995ED}"/>
                </a:ext>
              </a:extLst>
            </p:cNvPr>
            <p:cNvSpPr/>
            <p:nvPr/>
          </p:nvSpPr>
          <p:spPr>
            <a:xfrm>
              <a:off x="594388" y="1542572"/>
              <a:ext cx="902673" cy="902673"/>
            </a:xfrm>
            <a:prstGeom prst="ellipse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1.</a:t>
              </a:r>
              <a:endParaRPr lang="es-PA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934324-6F9F-ADF0-4A75-1C5F3FF586AD}"/>
                </a:ext>
              </a:extLst>
            </p:cNvPr>
            <p:cNvSpPr/>
            <p:nvPr/>
          </p:nvSpPr>
          <p:spPr>
            <a:xfrm>
              <a:off x="547497" y="1577742"/>
              <a:ext cx="902673" cy="902673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28A986-8088-1EBE-2C5C-C9BB75AC5D47}"/>
              </a:ext>
            </a:extLst>
          </p:cNvPr>
          <p:cNvSpPr/>
          <p:nvPr/>
        </p:nvSpPr>
        <p:spPr>
          <a:xfrm>
            <a:off x="6495941" y="3590449"/>
            <a:ext cx="11515" cy="2199495"/>
          </a:xfrm>
          <a:custGeom>
            <a:avLst/>
            <a:gdLst>
              <a:gd name="connsiteX0" fmla="*/ 0 w 11515"/>
              <a:gd name="connsiteY0" fmla="*/ 0 h 2199495"/>
              <a:gd name="connsiteX1" fmla="*/ 0 w 11515"/>
              <a:gd name="connsiteY1" fmla="*/ 2199495 h 21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15" h="2199495">
                <a:moveTo>
                  <a:pt x="0" y="0"/>
                </a:moveTo>
                <a:lnTo>
                  <a:pt x="0" y="2199495"/>
                </a:lnTo>
              </a:path>
            </a:pathLst>
          </a:custGeom>
          <a:ln w="23026" cap="flat">
            <a:solidFill>
              <a:srgbClr val="48AE4D"/>
            </a:solidFill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51074526-E8BF-FF95-0430-2302E9EACA57}"/>
              </a:ext>
            </a:extLst>
          </p:cNvPr>
          <p:cNvGrpSpPr/>
          <p:nvPr/>
        </p:nvGrpSpPr>
        <p:grpSpPr>
          <a:xfrm>
            <a:off x="3930938" y="1099377"/>
            <a:ext cx="4342448" cy="5515780"/>
            <a:chOff x="4262242" y="1099377"/>
            <a:chExt cx="4342448" cy="551578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36E527-D286-B993-5B8F-915D4C725C2E}"/>
                </a:ext>
              </a:extLst>
            </p:cNvPr>
            <p:cNvSpPr/>
            <p:nvPr/>
          </p:nvSpPr>
          <p:spPr>
            <a:xfrm>
              <a:off x="4323851" y="1099377"/>
              <a:ext cx="2038505" cy="1557611"/>
            </a:xfrm>
            <a:custGeom>
              <a:avLst/>
              <a:gdLst>
                <a:gd name="connsiteX0" fmla="*/ 2038506 w 2038505"/>
                <a:gd name="connsiteY0" fmla="*/ 1557611 h 1557611"/>
                <a:gd name="connsiteX1" fmla="*/ 668025 w 2038505"/>
                <a:gd name="connsiteY1" fmla="*/ 1127846 h 1557611"/>
                <a:gd name="connsiteX2" fmla="*/ 0 w 2038505"/>
                <a:gd name="connsiteY2" fmla="*/ 0 h 1557611"/>
                <a:gd name="connsiteX3" fmla="*/ 1090880 w 2038505"/>
                <a:gd name="connsiteY3" fmla="*/ 109514 h 1557611"/>
                <a:gd name="connsiteX4" fmla="*/ 1019253 w 2038505"/>
                <a:gd name="connsiteY4" fmla="*/ 889241 h 1557611"/>
                <a:gd name="connsiteX5" fmla="*/ 2038506 w 2038505"/>
                <a:gd name="connsiteY5" fmla="*/ 1557611 h 1557611"/>
                <a:gd name="connsiteX6" fmla="*/ 2038506 w 2038505"/>
                <a:gd name="connsiteY6" fmla="*/ 1557611 h 1557611"/>
                <a:gd name="connsiteX7" fmla="*/ 2038506 w 2038505"/>
                <a:gd name="connsiteY7" fmla="*/ 1557611 h 15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505" h="1557611">
                  <a:moveTo>
                    <a:pt x="2038506" y="1557611"/>
                  </a:moveTo>
                  <a:lnTo>
                    <a:pt x="668025" y="1127846"/>
                  </a:lnTo>
                  <a:lnTo>
                    <a:pt x="0" y="0"/>
                  </a:lnTo>
                  <a:lnTo>
                    <a:pt x="1090880" y="109514"/>
                  </a:lnTo>
                  <a:lnTo>
                    <a:pt x="1019253" y="889241"/>
                  </a:lnTo>
                  <a:lnTo>
                    <a:pt x="2038506" y="1557611"/>
                  </a:lnTo>
                  <a:lnTo>
                    <a:pt x="2038506" y="1557611"/>
                  </a:lnTo>
                  <a:lnTo>
                    <a:pt x="2038506" y="1557611"/>
                  </a:lnTo>
                  <a:close/>
                </a:path>
              </a:pathLst>
            </a:custGeom>
            <a:solidFill>
              <a:srgbClr val="86BD3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842E1B-D543-82A1-6A88-32ED94BEB262}"/>
                </a:ext>
              </a:extLst>
            </p:cNvPr>
            <p:cNvSpPr/>
            <p:nvPr/>
          </p:nvSpPr>
          <p:spPr>
            <a:xfrm>
              <a:off x="6292341" y="2656988"/>
              <a:ext cx="2312348" cy="3814338"/>
            </a:xfrm>
            <a:custGeom>
              <a:avLst/>
              <a:gdLst>
                <a:gd name="connsiteX0" fmla="*/ 885441 w 2312348"/>
                <a:gd name="connsiteY0" fmla="*/ 3814339 h 3814338"/>
                <a:gd name="connsiteX1" fmla="*/ 287662 w 2312348"/>
                <a:gd name="connsiteY1" fmla="*/ 3153224 h 3814338"/>
                <a:gd name="connsiteX2" fmla="*/ 463506 w 2312348"/>
                <a:gd name="connsiteY2" fmla="*/ 1505560 h 3814338"/>
                <a:gd name="connsiteX3" fmla="*/ 0 w 2312348"/>
                <a:gd name="connsiteY3" fmla="*/ 822219 h 3814338"/>
                <a:gd name="connsiteX4" fmla="*/ 0 w 2312348"/>
                <a:gd name="connsiteY4" fmla="*/ 0 h 3814338"/>
                <a:gd name="connsiteX5" fmla="*/ 2312349 w 2312348"/>
                <a:gd name="connsiteY5" fmla="*/ 716045 h 3814338"/>
                <a:gd name="connsiteX6" fmla="*/ 870701 w 2312348"/>
                <a:gd name="connsiteY6" fmla="*/ 2627994 h 3814338"/>
                <a:gd name="connsiteX7" fmla="*/ 885325 w 2312348"/>
                <a:gd name="connsiteY7" fmla="*/ 3814339 h 3814338"/>
                <a:gd name="connsiteX8" fmla="*/ 885441 w 2312348"/>
                <a:gd name="connsiteY8" fmla="*/ 3814339 h 3814338"/>
                <a:gd name="connsiteX9" fmla="*/ 885441 w 2312348"/>
                <a:gd name="connsiteY9" fmla="*/ 3814339 h 38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348" h="3814338">
                  <a:moveTo>
                    <a:pt x="885441" y="3814339"/>
                  </a:moveTo>
                  <a:lnTo>
                    <a:pt x="287662" y="3153224"/>
                  </a:lnTo>
                  <a:lnTo>
                    <a:pt x="463506" y="1505560"/>
                  </a:lnTo>
                  <a:lnTo>
                    <a:pt x="0" y="822219"/>
                  </a:lnTo>
                  <a:lnTo>
                    <a:pt x="0" y="0"/>
                  </a:lnTo>
                  <a:lnTo>
                    <a:pt x="2312349" y="716045"/>
                  </a:lnTo>
                  <a:lnTo>
                    <a:pt x="870701" y="2627994"/>
                  </a:lnTo>
                  <a:lnTo>
                    <a:pt x="885325" y="3814339"/>
                  </a:lnTo>
                  <a:lnTo>
                    <a:pt x="885441" y="3814339"/>
                  </a:lnTo>
                  <a:lnTo>
                    <a:pt x="885441" y="3814339"/>
                  </a:lnTo>
                  <a:close/>
                </a:path>
              </a:pathLst>
            </a:custGeom>
            <a:solidFill>
              <a:srgbClr val="86BD3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83AA56-2923-80A5-F715-4B3BBA353871}"/>
                </a:ext>
              </a:extLst>
            </p:cNvPr>
            <p:cNvSpPr/>
            <p:nvPr/>
          </p:nvSpPr>
          <p:spPr>
            <a:xfrm>
              <a:off x="4262242" y="1243208"/>
              <a:ext cx="2038505" cy="1557610"/>
            </a:xfrm>
            <a:custGeom>
              <a:avLst/>
              <a:gdLst>
                <a:gd name="connsiteX0" fmla="*/ 2038506 w 2038505"/>
                <a:gd name="connsiteY0" fmla="*/ 1557611 h 1557610"/>
                <a:gd name="connsiteX1" fmla="*/ 668025 w 2038505"/>
                <a:gd name="connsiteY1" fmla="*/ 1127846 h 1557610"/>
                <a:gd name="connsiteX2" fmla="*/ 0 w 2038505"/>
                <a:gd name="connsiteY2" fmla="*/ 0 h 1557610"/>
                <a:gd name="connsiteX3" fmla="*/ 1090881 w 2038505"/>
                <a:gd name="connsiteY3" fmla="*/ 109514 h 1557610"/>
                <a:gd name="connsiteX4" fmla="*/ 1019253 w 2038505"/>
                <a:gd name="connsiteY4" fmla="*/ 889241 h 1557610"/>
                <a:gd name="connsiteX5" fmla="*/ 2038506 w 2038505"/>
                <a:gd name="connsiteY5" fmla="*/ 1557611 h 1557610"/>
                <a:gd name="connsiteX6" fmla="*/ 2038506 w 2038505"/>
                <a:gd name="connsiteY6" fmla="*/ 1557611 h 1557610"/>
                <a:gd name="connsiteX7" fmla="*/ 2038506 w 2038505"/>
                <a:gd name="connsiteY7" fmla="*/ 1557611 h 155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505" h="1557610">
                  <a:moveTo>
                    <a:pt x="2038506" y="1557611"/>
                  </a:moveTo>
                  <a:lnTo>
                    <a:pt x="668025" y="1127846"/>
                  </a:lnTo>
                  <a:lnTo>
                    <a:pt x="0" y="0"/>
                  </a:lnTo>
                  <a:lnTo>
                    <a:pt x="1090881" y="109514"/>
                  </a:lnTo>
                  <a:lnTo>
                    <a:pt x="1019253" y="889241"/>
                  </a:lnTo>
                  <a:lnTo>
                    <a:pt x="2038506" y="1557611"/>
                  </a:lnTo>
                  <a:lnTo>
                    <a:pt x="2038506" y="1557611"/>
                  </a:lnTo>
                  <a:lnTo>
                    <a:pt x="2038506" y="1557611"/>
                  </a:lnTo>
                  <a:close/>
                </a:path>
              </a:pathLst>
            </a:custGeom>
            <a:noFill/>
            <a:ln w="23026" cap="flat">
              <a:solidFill>
                <a:srgbClr val="48AE4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8ACC9D-DB2A-781C-97FD-E95E04D665A3}"/>
                </a:ext>
              </a:extLst>
            </p:cNvPr>
            <p:cNvSpPr/>
            <p:nvPr/>
          </p:nvSpPr>
          <p:spPr>
            <a:xfrm>
              <a:off x="6230732" y="2800819"/>
              <a:ext cx="2312233" cy="3814338"/>
            </a:xfrm>
            <a:custGeom>
              <a:avLst/>
              <a:gdLst>
                <a:gd name="connsiteX0" fmla="*/ 885441 w 2312233"/>
                <a:gd name="connsiteY0" fmla="*/ 3814339 h 3814338"/>
                <a:gd name="connsiteX1" fmla="*/ 287662 w 2312233"/>
                <a:gd name="connsiteY1" fmla="*/ 3153224 h 3814338"/>
                <a:gd name="connsiteX2" fmla="*/ 463506 w 2312233"/>
                <a:gd name="connsiteY2" fmla="*/ 1505560 h 3814338"/>
                <a:gd name="connsiteX3" fmla="*/ 0 w 2312233"/>
                <a:gd name="connsiteY3" fmla="*/ 822220 h 3814338"/>
                <a:gd name="connsiteX4" fmla="*/ 0 w 2312233"/>
                <a:gd name="connsiteY4" fmla="*/ 0 h 3814338"/>
                <a:gd name="connsiteX5" fmla="*/ 2312234 w 2312233"/>
                <a:gd name="connsiteY5" fmla="*/ 716045 h 3814338"/>
                <a:gd name="connsiteX6" fmla="*/ 870701 w 2312233"/>
                <a:gd name="connsiteY6" fmla="*/ 2627994 h 3814338"/>
                <a:gd name="connsiteX7" fmla="*/ 885325 w 2312233"/>
                <a:gd name="connsiteY7" fmla="*/ 3814339 h 3814338"/>
                <a:gd name="connsiteX8" fmla="*/ 885441 w 2312233"/>
                <a:gd name="connsiteY8" fmla="*/ 3814339 h 3814338"/>
                <a:gd name="connsiteX9" fmla="*/ 885441 w 2312233"/>
                <a:gd name="connsiteY9" fmla="*/ 3814339 h 38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233" h="3814338">
                  <a:moveTo>
                    <a:pt x="885441" y="3814339"/>
                  </a:moveTo>
                  <a:lnTo>
                    <a:pt x="287662" y="3153224"/>
                  </a:lnTo>
                  <a:lnTo>
                    <a:pt x="463506" y="1505560"/>
                  </a:lnTo>
                  <a:lnTo>
                    <a:pt x="0" y="822220"/>
                  </a:lnTo>
                  <a:lnTo>
                    <a:pt x="0" y="0"/>
                  </a:lnTo>
                  <a:lnTo>
                    <a:pt x="2312234" y="716045"/>
                  </a:lnTo>
                  <a:lnTo>
                    <a:pt x="870701" y="2627994"/>
                  </a:lnTo>
                  <a:lnTo>
                    <a:pt x="885325" y="3814339"/>
                  </a:lnTo>
                  <a:lnTo>
                    <a:pt x="885441" y="3814339"/>
                  </a:lnTo>
                  <a:lnTo>
                    <a:pt x="885441" y="3814339"/>
                  </a:lnTo>
                  <a:close/>
                </a:path>
              </a:pathLst>
            </a:custGeom>
            <a:noFill/>
            <a:ln w="23026" cap="flat">
              <a:solidFill>
                <a:srgbClr val="48AE4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A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93BA325-71D5-F744-B84F-542226E593A4}"/>
              </a:ext>
            </a:extLst>
          </p:cNvPr>
          <p:cNvSpPr/>
          <p:nvPr/>
        </p:nvSpPr>
        <p:spPr>
          <a:xfrm>
            <a:off x="5548623" y="1429319"/>
            <a:ext cx="841640" cy="576907"/>
          </a:xfrm>
          <a:custGeom>
            <a:avLst/>
            <a:gdLst>
              <a:gd name="connsiteX0" fmla="*/ 754564 w 841640"/>
              <a:gd name="connsiteY0" fmla="*/ 26123 h 576907"/>
              <a:gd name="connsiteX1" fmla="*/ 504213 w 841640"/>
              <a:gd name="connsiteY1" fmla="*/ 87962 h 576907"/>
              <a:gd name="connsiteX2" fmla="*/ 478879 w 841640"/>
              <a:gd name="connsiteY2" fmla="*/ 186767 h 576907"/>
              <a:gd name="connsiteX3" fmla="*/ 441913 w 841640"/>
              <a:gd name="connsiteY3" fmla="*/ 248721 h 576907"/>
              <a:gd name="connsiteX4" fmla="*/ 378001 w 841640"/>
              <a:gd name="connsiteY4" fmla="*/ 276935 h 576907"/>
              <a:gd name="connsiteX5" fmla="*/ 308447 w 841640"/>
              <a:gd name="connsiteY5" fmla="*/ 265649 h 576907"/>
              <a:gd name="connsiteX6" fmla="*/ 275972 w 841640"/>
              <a:gd name="connsiteY6" fmla="*/ 240545 h 576907"/>
              <a:gd name="connsiteX7" fmla="*/ 25622 w 841640"/>
              <a:gd name="connsiteY7" fmla="*/ 302384 h 576907"/>
              <a:gd name="connsiteX8" fmla="*/ 89188 w 841640"/>
              <a:gd name="connsiteY8" fmla="*/ 551008 h 576907"/>
              <a:gd name="connsiteX9" fmla="*/ 337121 w 841640"/>
              <a:gd name="connsiteY9" fmla="*/ 489860 h 576907"/>
              <a:gd name="connsiteX10" fmla="*/ 362685 w 841640"/>
              <a:gd name="connsiteY10" fmla="*/ 387715 h 576907"/>
              <a:gd name="connsiteX11" fmla="*/ 400457 w 841640"/>
              <a:gd name="connsiteY11" fmla="*/ 323803 h 576907"/>
              <a:gd name="connsiteX12" fmla="*/ 464254 w 841640"/>
              <a:gd name="connsiteY12" fmla="*/ 295590 h 576907"/>
              <a:gd name="connsiteX13" fmla="*/ 533233 w 841640"/>
              <a:gd name="connsiteY13" fmla="*/ 309639 h 576907"/>
              <a:gd name="connsiteX14" fmla="*/ 567780 w 841640"/>
              <a:gd name="connsiteY14" fmla="*/ 336471 h 576907"/>
              <a:gd name="connsiteX15" fmla="*/ 815712 w 841640"/>
              <a:gd name="connsiteY15" fmla="*/ 275322 h 576907"/>
              <a:gd name="connsiteX16" fmla="*/ 754564 w 841640"/>
              <a:gd name="connsiteY16" fmla="*/ 26008 h 57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1640" h="576907">
                <a:moveTo>
                  <a:pt x="754564" y="26123"/>
                </a:moveTo>
                <a:cubicBezTo>
                  <a:pt x="667621" y="-26158"/>
                  <a:pt x="555458" y="2861"/>
                  <a:pt x="504213" y="87962"/>
                </a:cubicBezTo>
                <a:cubicBezTo>
                  <a:pt x="485673" y="118824"/>
                  <a:pt x="477497" y="153141"/>
                  <a:pt x="478879" y="186767"/>
                </a:cubicBezTo>
                <a:cubicBezTo>
                  <a:pt x="479915" y="213253"/>
                  <a:pt x="466211" y="238012"/>
                  <a:pt x="441913" y="248721"/>
                </a:cubicBezTo>
                <a:lnTo>
                  <a:pt x="378001" y="276935"/>
                </a:lnTo>
                <a:cubicBezTo>
                  <a:pt x="354625" y="287299"/>
                  <a:pt x="326641" y="283614"/>
                  <a:pt x="308447" y="265649"/>
                </a:cubicBezTo>
                <a:cubicBezTo>
                  <a:pt x="298889" y="256206"/>
                  <a:pt x="288064" y="247800"/>
                  <a:pt x="275972" y="240545"/>
                </a:cubicBezTo>
                <a:cubicBezTo>
                  <a:pt x="189029" y="188264"/>
                  <a:pt x="76866" y="217283"/>
                  <a:pt x="25622" y="302384"/>
                </a:cubicBezTo>
                <a:cubicBezTo>
                  <a:pt x="-25623" y="387485"/>
                  <a:pt x="2245" y="498611"/>
                  <a:pt x="89188" y="551008"/>
                </a:cubicBezTo>
                <a:cubicBezTo>
                  <a:pt x="174634" y="602368"/>
                  <a:pt x="285876" y="574960"/>
                  <a:pt x="337121" y="489860"/>
                </a:cubicBezTo>
                <a:cubicBezTo>
                  <a:pt x="356237" y="458076"/>
                  <a:pt x="364413" y="422608"/>
                  <a:pt x="362685" y="387715"/>
                </a:cubicBezTo>
                <a:cubicBezTo>
                  <a:pt x="361419" y="360423"/>
                  <a:pt x="375468" y="334858"/>
                  <a:pt x="400457" y="323803"/>
                </a:cubicBezTo>
                <a:lnTo>
                  <a:pt x="464254" y="295590"/>
                </a:lnTo>
                <a:cubicBezTo>
                  <a:pt x="487861" y="285111"/>
                  <a:pt x="514808" y="291444"/>
                  <a:pt x="533233" y="309639"/>
                </a:cubicBezTo>
                <a:cubicBezTo>
                  <a:pt x="543367" y="319658"/>
                  <a:pt x="554882" y="328755"/>
                  <a:pt x="567780" y="336471"/>
                </a:cubicBezTo>
                <a:cubicBezTo>
                  <a:pt x="653226" y="387831"/>
                  <a:pt x="764468" y="360423"/>
                  <a:pt x="815712" y="275322"/>
                </a:cubicBezTo>
                <a:cubicBezTo>
                  <a:pt x="866957" y="190221"/>
                  <a:pt x="840011" y="77483"/>
                  <a:pt x="754564" y="26008"/>
                </a:cubicBezTo>
                <a:close/>
              </a:path>
            </a:pathLst>
          </a:custGeom>
          <a:noFill/>
          <a:ln w="23026" cap="flat">
            <a:solidFill>
              <a:srgbClr val="009245"/>
            </a:solidFill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EAE9940-CF85-B6B0-05E4-2823DF47ADCB}"/>
              </a:ext>
            </a:extLst>
          </p:cNvPr>
          <p:cNvSpPr/>
          <p:nvPr/>
        </p:nvSpPr>
        <p:spPr>
          <a:xfrm rot="18658292">
            <a:off x="5163990" y="4021077"/>
            <a:ext cx="676705" cy="523653"/>
          </a:xfrm>
          <a:custGeom>
            <a:avLst/>
            <a:gdLst>
              <a:gd name="connsiteX0" fmla="*/ 676185 w 676705"/>
              <a:gd name="connsiteY0" fmla="*/ 362121 h 523653"/>
              <a:gd name="connsiteX1" fmla="*/ 513929 w 676705"/>
              <a:gd name="connsiteY1" fmla="*/ 221975 h 523653"/>
              <a:gd name="connsiteX2" fmla="*/ 434701 w 676705"/>
              <a:gd name="connsiteY2" fmla="*/ 252261 h 523653"/>
              <a:gd name="connsiteX3" fmla="*/ 374935 w 676705"/>
              <a:gd name="connsiteY3" fmla="*/ 256983 h 523653"/>
              <a:gd name="connsiteX4" fmla="*/ 325072 w 676705"/>
              <a:gd name="connsiteY4" fmla="*/ 227272 h 523653"/>
              <a:gd name="connsiteX5" fmla="*/ 299277 w 676705"/>
              <a:gd name="connsiteY5" fmla="*/ 174646 h 523653"/>
              <a:gd name="connsiteX6" fmla="*/ 300774 w 676705"/>
              <a:gd name="connsiteY6" fmla="*/ 140559 h 523653"/>
              <a:gd name="connsiteX7" fmla="*/ 138518 w 676705"/>
              <a:gd name="connsiteY7" fmla="*/ 413 h 523653"/>
              <a:gd name="connsiteX8" fmla="*/ 445 w 676705"/>
              <a:gd name="connsiteY8" fmla="*/ 162900 h 523653"/>
              <a:gd name="connsiteX9" fmla="*/ 161088 w 676705"/>
              <a:gd name="connsiteY9" fmla="*/ 301664 h 523653"/>
              <a:gd name="connsiteX10" fmla="*/ 242620 w 676705"/>
              <a:gd name="connsiteY10" fmla="*/ 269996 h 523653"/>
              <a:gd name="connsiteX11" fmla="*/ 304113 w 676705"/>
              <a:gd name="connsiteY11" fmla="*/ 264929 h 523653"/>
              <a:gd name="connsiteX12" fmla="*/ 353861 w 676705"/>
              <a:gd name="connsiteY12" fmla="*/ 294639 h 523653"/>
              <a:gd name="connsiteX13" fmla="*/ 377468 w 676705"/>
              <a:gd name="connsiteY13" fmla="*/ 348187 h 523653"/>
              <a:gd name="connsiteX14" fmla="*/ 375856 w 676705"/>
              <a:gd name="connsiteY14" fmla="*/ 384461 h 523653"/>
              <a:gd name="connsiteX15" fmla="*/ 536500 w 676705"/>
              <a:gd name="connsiteY15" fmla="*/ 523225 h 523653"/>
              <a:gd name="connsiteX16" fmla="*/ 676300 w 676705"/>
              <a:gd name="connsiteY16" fmla="*/ 362006 h 52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705" h="523653">
                <a:moveTo>
                  <a:pt x="676185" y="362121"/>
                </a:moveTo>
                <a:cubicBezTo>
                  <a:pt x="669966" y="278056"/>
                  <a:pt x="596266" y="215872"/>
                  <a:pt x="513929" y="221975"/>
                </a:cubicBezTo>
                <a:cubicBezTo>
                  <a:pt x="484103" y="224163"/>
                  <a:pt x="456926" y="235218"/>
                  <a:pt x="434701" y="252261"/>
                </a:cubicBezTo>
                <a:cubicBezTo>
                  <a:pt x="417197" y="265735"/>
                  <a:pt x="393820" y="268268"/>
                  <a:pt x="374935" y="256983"/>
                </a:cubicBezTo>
                <a:lnTo>
                  <a:pt x="325072" y="227272"/>
                </a:lnTo>
                <a:cubicBezTo>
                  <a:pt x="306877" y="216332"/>
                  <a:pt x="295937" y="195604"/>
                  <a:pt x="299277" y="174646"/>
                </a:cubicBezTo>
                <a:cubicBezTo>
                  <a:pt x="301119" y="163591"/>
                  <a:pt x="301580" y="152190"/>
                  <a:pt x="300774" y="140559"/>
                </a:cubicBezTo>
                <a:cubicBezTo>
                  <a:pt x="294555" y="56495"/>
                  <a:pt x="220855" y="-5690"/>
                  <a:pt x="138518" y="413"/>
                </a:cubicBezTo>
                <a:cubicBezTo>
                  <a:pt x="56181" y="6517"/>
                  <a:pt x="-5889" y="78835"/>
                  <a:pt x="445" y="162900"/>
                </a:cubicBezTo>
                <a:cubicBezTo>
                  <a:pt x="6663" y="245582"/>
                  <a:pt x="78751" y="307882"/>
                  <a:pt x="161088" y="301664"/>
                </a:cubicBezTo>
                <a:cubicBezTo>
                  <a:pt x="191835" y="299361"/>
                  <a:pt x="219818" y="287845"/>
                  <a:pt x="242620" y="269996"/>
                </a:cubicBezTo>
                <a:cubicBezTo>
                  <a:pt x="260469" y="256062"/>
                  <a:pt x="284652" y="253183"/>
                  <a:pt x="304113" y="264929"/>
                </a:cubicBezTo>
                <a:lnTo>
                  <a:pt x="353861" y="294639"/>
                </a:lnTo>
                <a:cubicBezTo>
                  <a:pt x="372286" y="305694"/>
                  <a:pt x="380923" y="326998"/>
                  <a:pt x="377468" y="348187"/>
                </a:cubicBezTo>
                <a:cubicBezTo>
                  <a:pt x="375510" y="359933"/>
                  <a:pt x="374935" y="372024"/>
                  <a:pt x="375856" y="384461"/>
                </a:cubicBezTo>
                <a:cubicBezTo>
                  <a:pt x="382074" y="467144"/>
                  <a:pt x="454163" y="529444"/>
                  <a:pt x="536500" y="523225"/>
                </a:cubicBezTo>
                <a:cubicBezTo>
                  <a:pt x="618837" y="517122"/>
                  <a:pt x="682403" y="444688"/>
                  <a:pt x="676300" y="362006"/>
                </a:cubicBezTo>
                <a:close/>
              </a:path>
            </a:pathLst>
          </a:custGeom>
          <a:solidFill>
            <a:srgbClr val="86BD3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A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90DFB1-EE32-31C4-3361-413BF97608B4}"/>
              </a:ext>
            </a:extLst>
          </p:cNvPr>
          <p:cNvSpPr/>
          <p:nvPr/>
        </p:nvSpPr>
        <p:spPr>
          <a:xfrm>
            <a:off x="5005422" y="524015"/>
            <a:ext cx="571804" cy="345454"/>
          </a:xfrm>
          <a:custGeom>
            <a:avLst/>
            <a:gdLst>
              <a:gd name="connsiteX0" fmla="*/ 566384 w 571804"/>
              <a:gd name="connsiteY0" fmla="*/ 189788 h 345454"/>
              <a:gd name="connsiteX1" fmla="*/ 415183 w 571804"/>
              <a:gd name="connsiteY1" fmla="*/ 110099 h 345454"/>
              <a:gd name="connsiteX2" fmla="*/ 359102 w 571804"/>
              <a:gd name="connsiteY2" fmla="*/ 147871 h 345454"/>
              <a:gd name="connsiteX3" fmla="*/ 313500 w 571804"/>
              <a:gd name="connsiteY3" fmla="*/ 162266 h 345454"/>
              <a:gd name="connsiteX4" fmla="*/ 269395 w 571804"/>
              <a:gd name="connsiteY4" fmla="*/ 148101 h 345454"/>
              <a:gd name="connsiteX5" fmla="*/ 239915 w 571804"/>
              <a:gd name="connsiteY5" fmla="*/ 111827 h 345454"/>
              <a:gd name="connsiteX6" fmla="*/ 234963 w 571804"/>
              <a:gd name="connsiteY6" fmla="*/ 85110 h 345454"/>
              <a:gd name="connsiteX7" fmla="*/ 83762 w 571804"/>
              <a:gd name="connsiteY7" fmla="*/ 5422 h 345454"/>
              <a:gd name="connsiteX8" fmla="*/ 5571 w 571804"/>
              <a:gd name="connsiteY8" fmla="*/ 156508 h 345454"/>
              <a:gd name="connsiteX9" fmla="*/ 155274 w 571804"/>
              <a:gd name="connsiteY9" fmla="*/ 235505 h 345454"/>
              <a:gd name="connsiteX10" fmla="*/ 212968 w 571804"/>
              <a:gd name="connsiteY10" fmla="*/ 196237 h 345454"/>
              <a:gd name="connsiteX11" fmla="*/ 259837 w 571804"/>
              <a:gd name="connsiteY11" fmla="*/ 181151 h 345454"/>
              <a:gd name="connsiteX12" fmla="*/ 303827 w 571804"/>
              <a:gd name="connsiteY12" fmla="*/ 195316 h 345454"/>
              <a:gd name="connsiteX13" fmla="*/ 331810 w 571804"/>
              <a:gd name="connsiteY13" fmla="*/ 232626 h 345454"/>
              <a:gd name="connsiteX14" fmla="*/ 337107 w 571804"/>
              <a:gd name="connsiteY14" fmla="*/ 261070 h 345454"/>
              <a:gd name="connsiteX15" fmla="*/ 486811 w 571804"/>
              <a:gd name="connsiteY15" fmla="*/ 340068 h 345454"/>
              <a:gd name="connsiteX16" fmla="*/ 566499 w 571804"/>
              <a:gd name="connsiteY16" fmla="*/ 189673 h 34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804" h="345454">
                <a:moveTo>
                  <a:pt x="566384" y="189788"/>
                </a:moveTo>
                <a:cubicBezTo>
                  <a:pt x="546347" y="125531"/>
                  <a:pt x="478059" y="90523"/>
                  <a:pt x="415183" y="110099"/>
                </a:cubicBezTo>
                <a:cubicBezTo>
                  <a:pt x="392382" y="117239"/>
                  <a:pt x="373266" y="130597"/>
                  <a:pt x="359102" y="147871"/>
                </a:cubicBezTo>
                <a:cubicBezTo>
                  <a:pt x="347932" y="161459"/>
                  <a:pt x="330198" y="167678"/>
                  <a:pt x="313500" y="162266"/>
                </a:cubicBezTo>
                <a:lnTo>
                  <a:pt x="269395" y="148101"/>
                </a:lnTo>
                <a:cubicBezTo>
                  <a:pt x="253273" y="142919"/>
                  <a:pt x="241066" y="128755"/>
                  <a:pt x="239915" y="111827"/>
                </a:cubicBezTo>
                <a:cubicBezTo>
                  <a:pt x="239339" y="102960"/>
                  <a:pt x="237727" y="93978"/>
                  <a:pt x="234963" y="85110"/>
                </a:cubicBezTo>
                <a:cubicBezTo>
                  <a:pt x="214926" y="20853"/>
                  <a:pt x="146638" y="-14155"/>
                  <a:pt x="83762" y="5422"/>
                </a:cubicBezTo>
                <a:cubicBezTo>
                  <a:pt x="20886" y="24999"/>
                  <a:pt x="-14352" y="92250"/>
                  <a:pt x="5571" y="156508"/>
                </a:cubicBezTo>
                <a:cubicBezTo>
                  <a:pt x="25262" y="219614"/>
                  <a:pt x="92399" y="255082"/>
                  <a:pt x="155274" y="235505"/>
                </a:cubicBezTo>
                <a:cubicBezTo>
                  <a:pt x="178767" y="228250"/>
                  <a:pt x="198458" y="214201"/>
                  <a:pt x="212968" y="196237"/>
                </a:cubicBezTo>
                <a:cubicBezTo>
                  <a:pt x="224369" y="182188"/>
                  <a:pt x="242563" y="175624"/>
                  <a:pt x="259837" y="181151"/>
                </a:cubicBezTo>
                <a:lnTo>
                  <a:pt x="303827" y="195316"/>
                </a:lnTo>
                <a:cubicBezTo>
                  <a:pt x="320179" y="200613"/>
                  <a:pt x="330658" y="215583"/>
                  <a:pt x="331810" y="232626"/>
                </a:cubicBezTo>
                <a:cubicBezTo>
                  <a:pt x="332386" y="242069"/>
                  <a:pt x="334113" y="251627"/>
                  <a:pt x="337107" y="261070"/>
                </a:cubicBezTo>
                <a:cubicBezTo>
                  <a:pt x="356799" y="324176"/>
                  <a:pt x="423935" y="359644"/>
                  <a:pt x="486811" y="340068"/>
                </a:cubicBezTo>
                <a:cubicBezTo>
                  <a:pt x="549687" y="320491"/>
                  <a:pt x="586076" y="252779"/>
                  <a:pt x="566499" y="189673"/>
                </a:cubicBezTo>
                <a:close/>
              </a:path>
            </a:pathLst>
          </a:custGeom>
          <a:solidFill>
            <a:srgbClr val="86BD3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E377949-88C6-6904-A16F-5548EE4B3514}"/>
              </a:ext>
            </a:extLst>
          </p:cNvPr>
          <p:cNvSpPr/>
          <p:nvPr/>
        </p:nvSpPr>
        <p:spPr>
          <a:xfrm>
            <a:off x="5323132" y="3745351"/>
            <a:ext cx="145097" cy="145097"/>
          </a:xfrm>
          <a:custGeom>
            <a:avLst/>
            <a:gdLst>
              <a:gd name="connsiteX0" fmla="*/ 145098 w 145097"/>
              <a:gd name="connsiteY0" fmla="*/ 72549 h 145097"/>
              <a:gd name="connsiteX1" fmla="*/ 72549 w 145097"/>
              <a:gd name="connsiteY1" fmla="*/ 145098 h 145097"/>
              <a:gd name="connsiteX2" fmla="*/ 0 w 145097"/>
              <a:gd name="connsiteY2" fmla="*/ 72549 h 145097"/>
              <a:gd name="connsiteX3" fmla="*/ 72549 w 145097"/>
              <a:gd name="connsiteY3" fmla="*/ 0 h 145097"/>
              <a:gd name="connsiteX4" fmla="*/ 145098 w 145097"/>
              <a:gd name="connsiteY4" fmla="*/ 72549 h 14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97" h="145097">
                <a:moveTo>
                  <a:pt x="145098" y="72549"/>
                </a:moveTo>
                <a:cubicBezTo>
                  <a:pt x="145098" y="112616"/>
                  <a:pt x="112616" y="145098"/>
                  <a:pt x="72549" y="145098"/>
                </a:cubicBezTo>
                <a:cubicBezTo>
                  <a:pt x="32481" y="145098"/>
                  <a:pt x="0" y="112616"/>
                  <a:pt x="0" y="72549"/>
                </a:cubicBezTo>
                <a:cubicBezTo>
                  <a:pt x="0" y="32481"/>
                  <a:pt x="32481" y="0"/>
                  <a:pt x="72549" y="0"/>
                </a:cubicBezTo>
                <a:cubicBezTo>
                  <a:pt x="112616" y="0"/>
                  <a:pt x="145098" y="32481"/>
                  <a:pt x="145098" y="72549"/>
                </a:cubicBezTo>
                <a:close/>
              </a:path>
            </a:pathLst>
          </a:custGeom>
          <a:noFill/>
          <a:ln w="23026" cap="flat">
            <a:solidFill>
              <a:srgbClr val="86BD33"/>
            </a:solidFill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74AFC79-CCDD-2A78-6D21-58B72BCCFB19}"/>
              </a:ext>
            </a:extLst>
          </p:cNvPr>
          <p:cNvSpPr/>
          <p:nvPr/>
        </p:nvSpPr>
        <p:spPr>
          <a:xfrm>
            <a:off x="5635508" y="1295029"/>
            <a:ext cx="182408" cy="182408"/>
          </a:xfrm>
          <a:custGeom>
            <a:avLst/>
            <a:gdLst>
              <a:gd name="connsiteX0" fmla="*/ 182408 w 182408"/>
              <a:gd name="connsiteY0" fmla="*/ 91204 h 182408"/>
              <a:gd name="connsiteX1" fmla="*/ 91204 w 182408"/>
              <a:gd name="connsiteY1" fmla="*/ 182408 h 182408"/>
              <a:gd name="connsiteX2" fmla="*/ 0 w 182408"/>
              <a:gd name="connsiteY2" fmla="*/ 91204 h 182408"/>
              <a:gd name="connsiteX3" fmla="*/ 91204 w 182408"/>
              <a:gd name="connsiteY3" fmla="*/ 0 h 182408"/>
              <a:gd name="connsiteX4" fmla="*/ 182408 w 182408"/>
              <a:gd name="connsiteY4" fmla="*/ 91204 h 1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08" h="182408">
                <a:moveTo>
                  <a:pt x="182408" y="91204"/>
                </a:moveTo>
                <a:cubicBezTo>
                  <a:pt x="182408" y="141575"/>
                  <a:pt x="141575" y="182408"/>
                  <a:pt x="91204" y="182408"/>
                </a:cubicBezTo>
                <a:cubicBezTo>
                  <a:pt x="40834" y="182408"/>
                  <a:pt x="0" y="141575"/>
                  <a:pt x="0" y="91204"/>
                </a:cubicBezTo>
                <a:cubicBezTo>
                  <a:pt x="0" y="40834"/>
                  <a:pt x="40834" y="0"/>
                  <a:pt x="91204" y="0"/>
                </a:cubicBezTo>
                <a:cubicBezTo>
                  <a:pt x="141575" y="0"/>
                  <a:pt x="182408" y="40834"/>
                  <a:pt x="182408" y="91204"/>
                </a:cubicBezTo>
                <a:close/>
              </a:path>
            </a:pathLst>
          </a:custGeom>
          <a:noFill/>
          <a:ln w="23026" cap="flat">
            <a:solidFill>
              <a:srgbClr val="009245"/>
            </a:solidFill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D868C29-7B75-A48C-63EC-2C93D53FAFC9}"/>
              </a:ext>
            </a:extLst>
          </p:cNvPr>
          <p:cNvSpPr/>
          <p:nvPr/>
        </p:nvSpPr>
        <p:spPr>
          <a:xfrm>
            <a:off x="6630004" y="3539952"/>
            <a:ext cx="720743" cy="420156"/>
          </a:xfrm>
          <a:custGeom>
            <a:avLst/>
            <a:gdLst>
              <a:gd name="connsiteX0" fmla="*/ 712800 w 720743"/>
              <a:gd name="connsiteY0" fmla="*/ 220353 h 420156"/>
              <a:gd name="connsiteX1" fmla="*/ 520143 w 720743"/>
              <a:gd name="connsiteY1" fmla="*/ 126385 h 420156"/>
              <a:gd name="connsiteX2" fmla="*/ 451279 w 720743"/>
              <a:gd name="connsiteY2" fmla="*/ 175902 h 420156"/>
              <a:gd name="connsiteX3" fmla="*/ 394622 w 720743"/>
              <a:gd name="connsiteY3" fmla="*/ 195709 h 420156"/>
              <a:gd name="connsiteX4" fmla="*/ 338771 w 720743"/>
              <a:gd name="connsiteY4" fmla="*/ 179702 h 420156"/>
              <a:gd name="connsiteX5" fmla="*/ 300424 w 720743"/>
              <a:gd name="connsiteY5" fmla="*/ 135482 h 420156"/>
              <a:gd name="connsiteX6" fmla="*/ 293169 w 720743"/>
              <a:gd name="connsiteY6" fmla="*/ 102202 h 420156"/>
              <a:gd name="connsiteX7" fmla="*/ 100511 w 720743"/>
              <a:gd name="connsiteY7" fmla="*/ 8234 h 420156"/>
              <a:gd name="connsiteX8" fmla="*/ 8501 w 720743"/>
              <a:gd name="connsiteY8" fmla="*/ 200661 h 420156"/>
              <a:gd name="connsiteX9" fmla="*/ 199201 w 720743"/>
              <a:gd name="connsiteY9" fmla="*/ 293823 h 420156"/>
              <a:gd name="connsiteX10" fmla="*/ 269907 w 720743"/>
              <a:gd name="connsiteY10" fmla="*/ 242348 h 420156"/>
              <a:gd name="connsiteX11" fmla="*/ 328061 w 720743"/>
              <a:gd name="connsiteY11" fmla="*/ 221620 h 420156"/>
              <a:gd name="connsiteX12" fmla="*/ 383797 w 720743"/>
              <a:gd name="connsiteY12" fmla="*/ 237626 h 420156"/>
              <a:gd name="connsiteX13" fmla="*/ 420302 w 720743"/>
              <a:gd name="connsiteY13" fmla="*/ 283343 h 420156"/>
              <a:gd name="connsiteX14" fmla="*/ 428017 w 720743"/>
              <a:gd name="connsiteY14" fmla="*/ 318812 h 420156"/>
              <a:gd name="connsiteX15" fmla="*/ 618717 w 720743"/>
              <a:gd name="connsiteY15" fmla="*/ 411974 h 420156"/>
              <a:gd name="connsiteX16" fmla="*/ 712570 w 720743"/>
              <a:gd name="connsiteY16" fmla="*/ 220353 h 42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0743" h="420156">
                <a:moveTo>
                  <a:pt x="712800" y="220353"/>
                </a:moveTo>
                <a:cubicBezTo>
                  <a:pt x="685277" y="140664"/>
                  <a:pt x="598219" y="99438"/>
                  <a:pt x="520143" y="126385"/>
                </a:cubicBezTo>
                <a:cubicBezTo>
                  <a:pt x="491814" y="136173"/>
                  <a:pt x="468437" y="153792"/>
                  <a:pt x="451279" y="175902"/>
                </a:cubicBezTo>
                <a:cubicBezTo>
                  <a:pt x="437806" y="193406"/>
                  <a:pt x="415811" y="201813"/>
                  <a:pt x="394622" y="195709"/>
                </a:cubicBezTo>
                <a:lnTo>
                  <a:pt x="338771" y="179702"/>
                </a:lnTo>
                <a:cubicBezTo>
                  <a:pt x="318388" y="173830"/>
                  <a:pt x="302496" y="156556"/>
                  <a:pt x="300424" y="135482"/>
                </a:cubicBezTo>
                <a:cubicBezTo>
                  <a:pt x="299387" y="124312"/>
                  <a:pt x="296969" y="113142"/>
                  <a:pt x="293169" y="102202"/>
                </a:cubicBezTo>
                <a:cubicBezTo>
                  <a:pt x="265646" y="22513"/>
                  <a:pt x="178587" y="-18713"/>
                  <a:pt x="100511" y="8234"/>
                </a:cubicBezTo>
                <a:cubicBezTo>
                  <a:pt x="22550" y="35181"/>
                  <a:pt x="-19022" y="120973"/>
                  <a:pt x="8501" y="200661"/>
                </a:cubicBezTo>
                <a:cubicBezTo>
                  <a:pt x="35563" y="278967"/>
                  <a:pt x="121240" y="320769"/>
                  <a:pt x="199201" y="293823"/>
                </a:cubicBezTo>
                <a:cubicBezTo>
                  <a:pt x="228335" y="283804"/>
                  <a:pt x="252403" y="265379"/>
                  <a:pt x="269907" y="242348"/>
                </a:cubicBezTo>
                <a:cubicBezTo>
                  <a:pt x="283610" y="224268"/>
                  <a:pt x="306296" y="215401"/>
                  <a:pt x="328061" y="221620"/>
                </a:cubicBezTo>
                <a:lnTo>
                  <a:pt x="383797" y="237626"/>
                </a:lnTo>
                <a:cubicBezTo>
                  <a:pt x="404410" y="243499"/>
                  <a:pt x="418229" y="261924"/>
                  <a:pt x="420302" y="283343"/>
                </a:cubicBezTo>
                <a:cubicBezTo>
                  <a:pt x="421453" y="295205"/>
                  <a:pt x="423987" y="307066"/>
                  <a:pt x="428017" y="318812"/>
                </a:cubicBezTo>
                <a:cubicBezTo>
                  <a:pt x="455079" y="397118"/>
                  <a:pt x="540756" y="438920"/>
                  <a:pt x="618717" y="411974"/>
                </a:cubicBezTo>
                <a:cubicBezTo>
                  <a:pt x="696793" y="385027"/>
                  <a:pt x="739747" y="298660"/>
                  <a:pt x="712570" y="220353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CB35B0-90A2-DFF8-B241-421BC533BFD5}"/>
              </a:ext>
            </a:extLst>
          </p:cNvPr>
          <p:cNvSpPr/>
          <p:nvPr/>
        </p:nvSpPr>
        <p:spPr>
          <a:xfrm>
            <a:off x="6830356" y="3318909"/>
            <a:ext cx="145097" cy="145097"/>
          </a:xfrm>
          <a:custGeom>
            <a:avLst/>
            <a:gdLst>
              <a:gd name="connsiteX0" fmla="*/ 145098 w 145097"/>
              <a:gd name="connsiteY0" fmla="*/ 72549 h 145097"/>
              <a:gd name="connsiteX1" fmla="*/ 72549 w 145097"/>
              <a:gd name="connsiteY1" fmla="*/ 145097 h 145097"/>
              <a:gd name="connsiteX2" fmla="*/ 0 w 145097"/>
              <a:gd name="connsiteY2" fmla="*/ 72549 h 145097"/>
              <a:gd name="connsiteX3" fmla="*/ 72549 w 145097"/>
              <a:gd name="connsiteY3" fmla="*/ 0 h 145097"/>
              <a:gd name="connsiteX4" fmla="*/ 145098 w 145097"/>
              <a:gd name="connsiteY4" fmla="*/ 72549 h 14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97" h="145097">
                <a:moveTo>
                  <a:pt x="145098" y="72549"/>
                </a:moveTo>
                <a:cubicBezTo>
                  <a:pt x="145098" y="112616"/>
                  <a:pt x="112616" y="145097"/>
                  <a:pt x="72549" y="145097"/>
                </a:cubicBezTo>
                <a:cubicBezTo>
                  <a:pt x="32481" y="145097"/>
                  <a:pt x="0" y="112616"/>
                  <a:pt x="0" y="72549"/>
                </a:cubicBezTo>
                <a:cubicBezTo>
                  <a:pt x="0" y="32481"/>
                  <a:pt x="32482" y="0"/>
                  <a:pt x="72549" y="0"/>
                </a:cubicBezTo>
                <a:cubicBezTo>
                  <a:pt x="112617" y="0"/>
                  <a:pt x="145098" y="32481"/>
                  <a:pt x="145098" y="72549"/>
                </a:cubicBezTo>
                <a:close/>
              </a:path>
            </a:pathLst>
          </a:custGeom>
          <a:noFill/>
          <a:ln w="46052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515DF06-C4E9-7175-EB22-B669D0186DCC}"/>
              </a:ext>
            </a:extLst>
          </p:cNvPr>
          <p:cNvSpPr/>
          <p:nvPr/>
        </p:nvSpPr>
        <p:spPr>
          <a:xfrm>
            <a:off x="5899428" y="423608"/>
            <a:ext cx="389920" cy="389920"/>
          </a:xfrm>
          <a:custGeom>
            <a:avLst/>
            <a:gdLst>
              <a:gd name="connsiteX0" fmla="*/ 389921 w 389920"/>
              <a:gd name="connsiteY0" fmla="*/ 194961 h 389920"/>
              <a:gd name="connsiteX1" fmla="*/ 194961 w 389920"/>
              <a:gd name="connsiteY1" fmla="*/ 389921 h 389920"/>
              <a:gd name="connsiteX2" fmla="*/ 0 w 389920"/>
              <a:gd name="connsiteY2" fmla="*/ 194961 h 389920"/>
              <a:gd name="connsiteX3" fmla="*/ 194961 w 389920"/>
              <a:gd name="connsiteY3" fmla="*/ 0 h 389920"/>
              <a:gd name="connsiteX4" fmla="*/ 389921 w 389920"/>
              <a:gd name="connsiteY4" fmla="*/ 194961 h 3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920" h="389920">
                <a:moveTo>
                  <a:pt x="389921" y="194961"/>
                </a:moveTo>
                <a:cubicBezTo>
                  <a:pt x="389921" y="302634"/>
                  <a:pt x="302634" y="389921"/>
                  <a:pt x="194961" y="389921"/>
                </a:cubicBezTo>
                <a:cubicBezTo>
                  <a:pt x="87287" y="389921"/>
                  <a:pt x="0" y="302634"/>
                  <a:pt x="0" y="194961"/>
                </a:cubicBezTo>
                <a:cubicBezTo>
                  <a:pt x="0" y="87287"/>
                  <a:pt x="87287" y="0"/>
                  <a:pt x="194961" y="0"/>
                </a:cubicBezTo>
                <a:cubicBezTo>
                  <a:pt x="302634" y="0"/>
                  <a:pt x="389921" y="87287"/>
                  <a:pt x="389921" y="194961"/>
                </a:cubicBezTo>
                <a:close/>
              </a:path>
            </a:pathLst>
          </a:custGeom>
          <a:noFill/>
          <a:ln w="23026" cap="flat">
            <a:solidFill>
              <a:srgbClr val="86BD33"/>
            </a:solidFill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13CDC3-E3B1-D28A-8DE9-9C4CD35F8E25}"/>
              </a:ext>
            </a:extLst>
          </p:cNvPr>
          <p:cNvSpPr/>
          <p:nvPr/>
        </p:nvSpPr>
        <p:spPr>
          <a:xfrm>
            <a:off x="630399" y="3777723"/>
            <a:ext cx="902673" cy="902673"/>
          </a:xfrm>
          <a:prstGeom prst="ellipse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</a:rPr>
              <a:t>2.</a:t>
            </a:r>
            <a:endParaRPr lang="es-P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5F7591-6C0D-259E-518C-160C954484DA}"/>
              </a:ext>
            </a:extLst>
          </p:cNvPr>
          <p:cNvSpPr/>
          <p:nvPr/>
        </p:nvSpPr>
        <p:spPr>
          <a:xfrm>
            <a:off x="583508" y="3812893"/>
            <a:ext cx="902673" cy="90267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6C6DE01-93CA-22AF-ABE4-DCAC979D3CFE}"/>
              </a:ext>
            </a:extLst>
          </p:cNvPr>
          <p:cNvGrpSpPr/>
          <p:nvPr/>
        </p:nvGrpSpPr>
        <p:grpSpPr>
          <a:xfrm>
            <a:off x="7594343" y="1547359"/>
            <a:ext cx="949564" cy="937843"/>
            <a:chOff x="7647742" y="1376638"/>
            <a:chExt cx="949564" cy="93784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0EBD7B5-FF1C-FA8D-349A-61C2ED0E32A9}"/>
                </a:ext>
              </a:extLst>
            </p:cNvPr>
            <p:cNvSpPr/>
            <p:nvPr/>
          </p:nvSpPr>
          <p:spPr>
            <a:xfrm>
              <a:off x="7694633" y="1376638"/>
              <a:ext cx="902673" cy="902673"/>
            </a:xfrm>
            <a:prstGeom prst="ellipse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sz="3600" b="1" dirty="0">
                  <a:latin typeface="Roboto" panose="02000000000000000000" pitchFamily="2" charset="0"/>
                  <a:ea typeface="Roboto" panose="02000000000000000000" pitchFamily="2" charset="0"/>
                </a:rPr>
                <a:t>3.</a:t>
              </a:r>
              <a:endParaRPr lang="es-PA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7206B0C-7199-76AA-83B8-147AEBE7AE55}"/>
                </a:ext>
              </a:extLst>
            </p:cNvPr>
            <p:cNvSpPr/>
            <p:nvPr/>
          </p:nvSpPr>
          <p:spPr>
            <a:xfrm>
              <a:off x="7647742" y="1411808"/>
              <a:ext cx="902673" cy="902673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5861329F-265B-1A0A-A559-75C6AAAC1D36}"/>
              </a:ext>
            </a:extLst>
          </p:cNvPr>
          <p:cNvSpPr/>
          <p:nvPr/>
        </p:nvSpPr>
        <p:spPr>
          <a:xfrm>
            <a:off x="7617789" y="4662854"/>
            <a:ext cx="902673" cy="902673"/>
          </a:xfrm>
          <a:prstGeom prst="ellipse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  <a:endParaRPr lang="es-P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4FE8E5-B823-955C-E858-48630D63C6C5}"/>
              </a:ext>
            </a:extLst>
          </p:cNvPr>
          <p:cNvSpPr/>
          <p:nvPr/>
        </p:nvSpPr>
        <p:spPr>
          <a:xfrm>
            <a:off x="7617789" y="4698024"/>
            <a:ext cx="902673" cy="90267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5B0357-B1C2-609A-9F0C-321B1EEFC652}"/>
              </a:ext>
            </a:extLst>
          </p:cNvPr>
          <p:cNvSpPr/>
          <p:nvPr/>
        </p:nvSpPr>
        <p:spPr>
          <a:xfrm>
            <a:off x="5344063" y="5212043"/>
            <a:ext cx="571804" cy="345454"/>
          </a:xfrm>
          <a:custGeom>
            <a:avLst/>
            <a:gdLst>
              <a:gd name="connsiteX0" fmla="*/ 566384 w 571804"/>
              <a:gd name="connsiteY0" fmla="*/ 189788 h 345454"/>
              <a:gd name="connsiteX1" fmla="*/ 415183 w 571804"/>
              <a:gd name="connsiteY1" fmla="*/ 110099 h 345454"/>
              <a:gd name="connsiteX2" fmla="*/ 359102 w 571804"/>
              <a:gd name="connsiteY2" fmla="*/ 147871 h 345454"/>
              <a:gd name="connsiteX3" fmla="*/ 313500 w 571804"/>
              <a:gd name="connsiteY3" fmla="*/ 162266 h 345454"/>
              <a:gd name="connsiteX4" fmla="*/ 269395 w 571804"/>
              <a:gd name="connsiteY4" fmla="*/ 148101 h 345454"/>
              <a:gd name="connsiteX5" fmla="*/ 239915 w 571804"/>
              <a:gd name="connsiteY5" fmla="*/ 111827 h 345454"/>
              <a:gd name="connsiteX6" fmla="*/ 234963 w 571804"/>
              <a:gd name="connsiteY6" fmla="*/ 85110 h 345454"/>
              <a:gd name="connsiteX7" fmla="*/ 83762 w 571804"/>
              <a:gd name="connsiteY7" fmla="*/ 5422 h 345454"/>
              <a:gd name="connsiteX8" fmla="*/ 5571 w 571804"/>
              <a:gd name="connsiteY8" fmla="*/ 156508 h 345454"/>
              <a:gd name="connsiteX9" fmla="*/ 155274 w 571804"/>
              <a:gd name="connsiteY9" fmla="*/ 235505 h 345454"/>
              <a:gd name="connsiteX10" fmla="*/ 212968 w 571804"/>
              <a:gd name="connsiteY10" fmla="*/ 196237 h 345454"/>
              <a:gd name="connsiteX11" fmla="*/ 259837 w 571804"/>
              <a:gd name="connsiteY11" fmla="*/ 181151 h 345454"/>
              <a:gd name="connsiteX12" fmla="*/ 303827 w 571804"/>
              <a:gd name="connsiteY12" fmla="*/ 195316 h 345454"/>
              <a:gd name="connsiteX13" fmla="*/ 331810 w 571804"/>
              <a:gd name="connsiteY13" fmla="*/ 232626 h 345454"/>
              <a:gd name="connsiteX14" fmla="*/ 337107 w 571804"/>
              <a:gd name="connsiteY14" fmla="*/ 261070 h 345454"/>
              <a:gd name="connsiteX15" fmla="*/ 486811 w 571804"/>
              <a:gd name="connsiteY15" fmla="*/ 340068 h 345454"/>
              <a:gd name="connsiteX16" fmla="*/ 566499 w 571804"/>
              <a:gd name="connsiteY16" fmla="*/ 189673 h 34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804" h="345454">
                <a:moveTo>
                  <a:pt x="566384" y="189788"/>
                </a:moveTo>
                <a:cubicBezTo>
                  <a:pt x="546347" y="125531"/>
                  <a:pt x="478059" y="90523"/>
                  <a:pt x="415183" y="110099"/>
                </a:cubicBezTo>
                <a:cubicBezTo>
                  <a:pt x="392382" y="117239"/>
                  <a:pt x="373266" y="130597"/>
                  <a:pt x="359102" y="147871"/>
                </a:cubicBezTo>
                <a:cubicBezTo>
                  <a:pt x="347932" y="161459"/>
                  <a:pt x="330198" y="167678"/>
                  <a:pt x="313500" y="162266"/>
                </a:cubicBezTo>
                <a:lnTo>
                  <a:pt x="269395" y="148101"/>
                </a:lnTo>
                <a:cubicBezTo>
                  <a:pt x="253273" y="142919"/>
                  <a:pt x="241066" y="128755"/>
                  <a:pt x="239915" y="111827"/>
                </a:cubicBezTo>
                <a:cubicBezTo>
                  <a:pt x="239339" y="102960"/>
                  <a:pt x="237727" y="93978"/>
                  <a:pt x="234963" y="85110"/>
                </a:cubicBezTo>
                <a:cubicBezTo>
                  <a:pt x="214926" y="20853"/>
                  <a:pt x="146638" y="-14155"/>
                  <a:pt x="83762" y="5422"/>
                </a:cubicBezTo>
                <a:cubicBezTo>
                  <a:pt x="20886" y="24999"/>
                  <a:pt x="-14352" y="92250"/>
                  <a:pt x="5571" y="156508"/>
                </a:cubicBezTo>
                <a:cubicBezTo>
                  <a:pt x="25262" y="219614"/>
                  <a:pt x="92399" y="255082"/>
                  <a:pt x="155274" y="235505"/>
                </a:cubicBezTo>
                <a:cubicBezTo>
                  <a:pt x="178767" y="228250"/>
                  <a:pt x="198458" y="214201"/>
                  <a:pt x="212968" y="196237"/>
                </a:cubicBezTo>
                <a:cubicBezTo>
                  <a:pt x="224369" y="182188"/>
                  <a:pt x="242563" y="175624"/>
                  <a:pt x="259837" y="181151"/>
                </a:cubicBezTo>
                <a:lnTo>
                  <a:pt x="303827" y="195316"/>
                </a:lnTo>
                <a:cubicBezTo>
                  <a:pt x="320179" y="200613"/>
                  <a:pt x="330658" y="215583"/>
                  <a:pt x="331810" y="232626"/>
                </a:cubicBezTo>
                <a:cubicBezTo>
                  <a:pt x="332386" y="242069"/>
                  <a:pt x="334113" y="251627"/>
                  <a:pt x="337107" y="261070"/>
                </a:cubicBezTo>
                <a:cubicBezTo>
                  <a:pt x="356799" y="324176"/>
                  <a:pt x="423935" y="359644"/>
                  <a:pt x="486811" y="340068"/>
                </a:cubicBezTo>
                <a:cubicBezTo>
                  <a:pt x="549687" y="320491"/>
                  <a:pt x="586076" y="252779"/>
                  <a:pt x="566499" y="189673"/>
                </a:cubicBezTo>
                <a:close/>
              </a:path>
            </a:pathLst>
          </a:custGeom>
          <a:solidFill>
            <a:srgbClr val="86BD3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A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1862A0C-0CF9-1E5A-D59F-AC39A8E41F7A}"/>
              </a:ext>
            </a:extLst>
          </p:cNvPr>
          <p:cNvSpPr/>
          <p:nvPr/>
        </p:nvSpPr>
        <p:spPr>
          <a:xfrm>
            <a:off x="6354366" y="2022013"/>
            <a:ext cx="571804" cy="345454"/>
          </a:xfrm>
          <a:custGeom>
            <a:avLst/>
            <a:gdLst>
              <a:gd name="connsiteX0" fmla="*/ 566384 w 571804"/>
              <a:gd name="connsiteY0" fmla="*/ 189788 h 345454"/>
              <a:gd name="connsiteX1" fmla="*/ 415183 w 571804"/>
              <a:gd name="connsiteY1" fmla="*/ 110099 h 345454"/>
              <a:gd name="connsiteX2" fmla="*/ 359102 w 571804"/>
              <a:gd name="connsiteY2" fmla="*/ 147871 h 345454"/>
              <a:gd name="connsiteX3" fmla="*/ 313500 w 571804"/>
              <a:gd name="connsiteY3" fmla="*/ 162266 h 345454"/>
              <a:gd name="connsiteX4" fmla="*/ 269395 w 571804"/>
              <a:gd name="connsiteY4" fmla="*/ 148101 h 345454"/>
              <a:gd name="connsiteX5" fmla="*/ 239915 w 571804"/>
              <a:gd name="connsiteY5" fmla="*/ 111827 h 345454"/>
              <a:gd name="connsiteX6" fmla="*/ 234963 w 571804"/>
              <a:gd name="connsiteY6" fmla="*/ 85110 h 345454"/>
              <a:gd name="connsiteX7" fmla="*/ 83762 w 571804"/>
              <a:gd name="connsiteY7" fmla="*/ 5422 h 345454"/>
              <a:gd name="connsiteX8" fmla="*/ 5571 w 571804"/>
              <a:gd name="connsiteY8" fmla="*/ 156508 h 345454"/>
              <a:gd name="connsiteX9" fmla="*/ 155274 w 571804"/>
              <a:gd name="connsiteY9" fmla="*/ 235505 h 345454"/>
              <a:gd name="connsiteX10" fmla="*/ 212968 w 571804"/>
              <a:gd name="connsiteY10" fmla="*/ 196237 h 345454"/>
              <a:gd name="connsiteX11" fmla="*/ 259837 w 571804"/>
              <a:gd name="connsiteY11" fmla="*/ 181151 h 345454"/>
              <a:gd name="connsiteX12" fmla="*/ 303827 w 571804"/>
              <a:gd name="connsiteY12" fmla="*/ 195316 h 345454"/>
              <a:gd name="connsiteX13" fmla="*/ 331810 w 571804"/>
              <a:gd name="connsiteY13" fmla="*/ 232626 h 345454"/>
              <a:gd name="connsiteX14" fmla="*/ 337107 w 571804"/>
              <a:gd name="connsiteY14" fmla="*/ 261070 h 345454"/>
              <a:gd name="connsiteX15" fmla="*/ 486811 w 571804"/>
              <a:gd name="connsiteY15" fmla="*/ 340068 h 345454"/>
              <a:gd name="connsiteX16" fmla="*/ 566499 w 571804"/>
              <a:gd name="connsiteY16" fmla="*/ 189673 h 34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804" h="345454">
                <a:moveTo>
                  <a:pt x="566384" y="189788"/>
                </a:moveTo>
                <a:cubicBezTo>
                  <a:pt x="546347" y="125531"/>
                  <a:pt x="478059" y="90523"/>
                  <a:pt x="415183" y="110099"/>
                </a:cubicBezTo>
                <a:cubicBezTo>
                  <a:pt x="392382" y="117239"/>
                  <a:pt x="373266" y="130597"/>
                  <a:pt x="359102" y="147871"/>
                </a:cubicBezTo>
                <a:cubicBezTo>
                  <a:pt x="347932" y="161459"/>
                  <a:pt x="330198" y="167678"/>
                  <a:pt x="313500" y="162266"/>
                </a:cubicBezTo>
                <a:lnTo>
                  <a:pt x="269395" y="148101"/>
                </a:lnTo>
                <a:cubicBezTo>
                  <a:pt x="253273" y="142919"/>
                  <a:pt x="241066" y="128755"/>
                  <a:pt x="239915" y="111827"/>
                </a:cubicBezTo>
                <a:cubicBezTo>
                  <a:pt x="239339" y="102960"/>
                  <a:pt x="237727" y="93978"/>
                  <a:pt x="234963" y="85110"/>
                </a:cubicBezTo>
                <a:cubicBezTo>
                  <a:pt x="214926" y="20853"/>
                  <a:pt x="146638" y="-14155"/>
                  <a:pt x="83762" y="5422"/>
                </a:cubicBezTo>
                <a:cubicBezTo>
                  <a:pt x="20886" y="24999"/>
                  <a:pt x="-14352" y="92250"/>
                  <a:pt x="5571" y="156508"/>
                </a:cubicBezTo>
                <a:cubicBezTo>
                  <a:pt x="25262" y="219614"/>
                  <a:pt x="92399" y="255082"/>
                  <a:pt x="155274" y="235505"/>
                </a:cubicBezTo>
                <a:cubicBezTo>
                  <a:pt x="178767" y="228250"/>
                  <a:pt x="198458" y="214201"/>
                  <a:pt x="212968" y="196237"/>
                </a:cubicBezTo>
                <a:cubicBezTo>
                  <a:pt x="224369" y="182188"/>
                  <a:pt x="242563" y="175624"/>
                  <a:pt x="259837" y="181151"/>
                </a:cubicBezTo>
                <a:lnTo>
                  <a:pt x="303827" y="195316"/>
                </a:lnTo>
                <a:cubicBezTo>
                  <a:pt x="320179" y="200613"/>
                  <a:pt x="330658" y="215583"/>
                  <a:pt x="331810" y="232626"/>
                </a:cubicBezTo>
                <a:cubicBezTo>
                  <a:pt x="332386" y="242069"/>
                  <a:pt x="334113" y="251627"/>
                  <a:pt x="337107" y="261070"/>
                </a:cubicBezTo>
                <a:cubicBezTo>
                  <a:pt x="356799" y="324176"/>
                  <a:pt x="423935" y="359644"/>
                  <a:pt x="486811" y="340068"/>
                </a:cubicBezTo>
                <a:cubicBezTo>
                  <a:pt x="549687" y="320491"/>
                  <a:pt x="586076" y="252779"/>
                  <a:pt x="566499" y="189673"/>
                </a:cubicBezTo>
                <a:close/>
              </a:path>
            </a:pathLst>
          </a:custGeom>
          <a:solidFill>
            <a:srgbClr val="86BD3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8225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790A7-45ED-1180-53A9-A95422A57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C126FD-1A23-58B5-4651-D02AF9E1E17E}"/>
              </a:ext>
            </a:extLst>
          </p:cNvPr>
          <p:cNvSpPr txBox="1"/>
          <p:nvPr/>
        </p:nvSpPr>
        <p:spPr>
          <a:xfrm>
            <a:off x="215455" y="408331"/>
            <a:ext cx="10460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2400" b="1" dirty="0">
                <a:latin typeface="Roboto" panose="02000000000000000000" pitchFamily="2" charset="0"/>
                <a:ea typeface="Roboto" panose="02000000000000000000" pitchFamily="2" charset="0"/>
              </a:rPr>
              <a:t>Desarrollando el futuro: panorama actual del hidrógeno verde en LAC</a:t>
            </a:r>
          </a:p>
          <a:p>
            <a:pPr lvl="1"/>
            <a:endParaRPr lang="en-US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8787C7-7F85-B017-7312-E627281CEB26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D06F0466-1EA7-1954-307D-DE640480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886809B-97B0-3F49-6185-DBA9DC655003}"/>
              </a:ext>
            </a:extLst>
          </p:cNvPr>
          <p:cNvSpPr txBox="1">
            <a:spLocks/>
          </p:cNvSpPr>
          <p:nvPr/>
        </p:nvSpPr>
        <p:spPr>
          <a:xfrm>
            <a:off x="637606" y="1549819"/>
            <a:ext cx="4807977" cy="381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13 países en América Latina y el Caribe ya cuentan con estrategias nacionales.</a:t>
            </a:r>
          </a:p>
          <a:p>
            <a:pPr marL="285750" indent="-285750">
              <a:lnSpc>
                <a:spcPct val="12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Proyectos e iniciativas en curso en diferentes países de la región (197), liderando Chile (81), Brasil (51) y Colombia (37). </a:t>
            </a:r>
          </a:p>
          <a:p>
            <a:pPr marL="285750" indent="-285750">
              <a:lnSpc>
                <a:spcPct val="12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Estudios de viabilidad, pruebas piloto y demostraciones tecnológicas - en desarrollo</a:t>
            </a:r>
          </a:p>
          <a:p>
            <a:pPr marL="285750" indent="-285750">
              <a:lnSpc>
                <a:spcPct val="12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66 están relacionados con el amoníaco y  4 combustibles </a:t>
            </a:r>
            <a:r>
              <a:rPr lang="es-MX" sz="1600" dirty="0" err="1">
                <a:latin typeface="Roboto" panose="02000000000000000000" pitchFamily="2" charset="0"/>
                <a:ea typeface="Roboto" panose="02000000000000000000" pitchFamily="2" charset="0"/>
              </a:rPr>
              <a:t>sinteticos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lnSpc>
                <a:spcPct val="12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Se estima que para el año 2030 se producirá 1 millón de toneladas anuales de H2V en América Latina y El Caribe.</a:t>
            </a:r>
          </a:p>
          <a:p>
            <a:pPr marL="285750" indent="-285750">
              <a:lnSpc>
                <a:spcPct val="120000"/>
              </a:lnSpc>
            </a:pPr>
            <a:endParaRPr lang="es-PA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9EF2E9-9A6B-5C79-EEE4-3634C94FE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02" y="1239328"/>
            <a:ext cx="4090595" cy="4522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E33596-BD0A-F248-0E57-F3892379877F}"/>
              </a:ext>
            </a:extLst>
          </p:cNvPr>
          <p:cNvSpPr txBox="1"/>
          <p:nvPr/>
        </p:nvSpPr>
        <p:spPr>
          <a:xfrm>
            <a:off x="788067" y="6092020"/>
            <a:ext cx="9566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*Chile, Colombia, Argentina, Bolivia, Brasil, Costa Rica, Panamá, Paraguay, Trinidad y Tobago, Ecuador, Uruguay, Bolivia y Paraguay.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(Fuente: IEA,2025)</a:t>
            </a:r>
          </a:p>
          <a:p>
            <a:endParaRPr lang="es-P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A blue and green circle design&#10;&#10;AI-generated content may be incorrect.">
            <a:extLst>
              <a:ext uri="{FF2B5EF4-FFF2-40B4-BE49-F238E27FC236}">
                <a16:creationId xmlns:a16="http://schemas.microsoft.com/office/drawing/2014/main" id="{BBB95643-0BFD-EDCC-D132-61053E73A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072" y="4585447"/>
            <a:ext cx="2691927" cy="2272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88B772-1AA8-4776-1785-B25119BA3AAF}"/>
              </a:ext>
            </a:extLst>
          </p:cNvPr>
          <p:cNvSpPr txBox="1"/>
          <p:nvPr/>
        </p:nvSpPr>
        <p:spPr>
          <a:xfrm>
            <a:off x="8992365" y="5279243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Fuente: H2LAC, 2025</a:t>
            </a:r>
            <a:endParaRPr lang="es-PA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5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DFFB8-EA03-1931-31F8-785563F3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78418-3C23-DDD3-38BA-5DC456C2863E}"/>
              </a:ext>
            </a:extLst>
          </p:cNvPr>
          <p:cNvSpPr txBox="1"/>
          <p:nvPr/>
        </p:nvSpPr>
        <p:spPr>
          <a:xfrm>
            <a:off x="215455" y="408331"/>
            <a:ext cx="8261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</a:rPr>
              <a:t>¿Qué es una Estrategia Nacional de Hidrógeno?</a:t>
            </a:r>
            <a:endParaRPr lang="en-U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E4C1C9-A53B-A123-7D2B-226E327F41B5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8A85061-5F07-2F39-4930-0B3E4C75E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85D9F5-4086-B242-28EF-47AE746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9" y="1610472"/>
            <a:ext cx="564328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Hoja de ruta con visión, objetivos y políticas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Metas al 2030-2050 en capacidad instalada de electrolizadores y producción de hidrogeno o derivados (amoníaco, metanol, combustibles sintéticos).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Proyecciones de demanda y oferta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Transporte, industria, electricidad, aviación, agricultura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Sustitución de demanda actual de hidrogeno gris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Incentivos y regulación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Subsidios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Incentivos fiscales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Infraestructura y financiamiento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Gasoductos, puertos  </a:t>
            </a:r>
          </a:p>
          <a:p>
            <a:pPr>
              <a:lnSpc>
                <a:spcPct val="100000"/>
              </a:lnSpc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Financiación publica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Innovación y desarrollo tecnológico</a:t>
            </a:r>
          </a:p>
          <a:p>
            <a:pPr>
              <a:lnSpc>
                <a:spcPct val="100000"/>
              </a:lnSpc>
            </a:pPr>
            <a:endParaRPr lang="es-P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E4DB8-4A03-6D48-423F-5D12BF412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938" y="1425843"/>
            <a:ext cx="2774209" cy="3905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3DB914-5E77-D38A-8E26-099D94420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927" y="2425623"/>
            <a:ext cx="3033622" cy="391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54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B47D-C2BE-C446-79F8-FCD1BA95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92375-603F-8AB8-F37F-81F16D4E3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6548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Seguridad energética: 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menor dependencia fósil, diversificación</a:t>
            </a:r>
          </a:p>
          <a:p>
            <a:pPr>
              <a:spcAft>
                <a:spcPts val="1200"/>
              </a:spcAft>
            </a:pP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Competitividad económica: 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nuevas cadenas de valor, inversiones, empleos verdes</a:t>
            </a:r>
          </a:p>
          <a:p>
            <a:pPr>
              <a:spcAft>
                <a:spcPts val="1200"/>
              </a:spcAft>
            </a:pP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Mitigación del cambio climático: 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cumplimiento </a:t>
            </a:r>
            <a:r>
              <a:rPr lang="es-MX" sz="1800" dirty="0" err="1">
                <a:latin typeface="Roboto" panose="02000000000000000000" pitchFamily="2" charset="0"/>
                <a:ea typeface="Roboto" panose="02000000000000000000" pitchFamily="2" charset="0"/>
              </a:rPr>
              <a:t>NDCs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, carbono-neutralidad</a:t>
            </a:r>
          </a:p>
          <a:p>
            <a:pPr>
              <a:spcAft>
                <a:spcPts val="1200"/>
              </a:spcAft>
            </a:pP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Coordinación y planificación: 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evita duplicaciones, roles claros</a:t>
            </a:r>
          </a:p>
          <a:p>
            <a:pPr>
              <a:spcAft>
                <a:spcPts val="1200"/>
              </a:spcAft>
            </a:pP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Inserción internacional: 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estándares, certificaciones (</a:t>
            </a:r>
            <a:r>
              <a:rPr lang="es-MX" sz="1800" dirty="0" err="1">
                <a:latin typeface="Roboto" panose="02000000000000000000" pitchFamily="2" charset="0"/>
                <a:ea typeface="Roboto" panose="02000000000000000000" pitchFamily="2" charset="0"/>
              </a:rPr>
              <a:t>CertHiLAC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), acceso a mercados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64E7A-E372-AC74-5410-2D9136302E5C}"/>
              </a:ext>
            </a:extLst>
          </p:cNvPr>
          <p:cNvSpPr txBox="1"/>
          <p:nvPr/>
        </p:nvSpPr>
        <p:spPr>
          <a:xfrm>
            <a:off x="215455" y="408331"/>
            <a:ext cx="874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419" sz="2800" b="1" noProof="0" dirty="0">
                <a:latin typeface="Roboto" panose="02000000000000000000" pitchFamily="2" charset="0"/>
                <a:ea typeface="Roboto" panose="02000000000000000000" pitchFamily="2" charset="0"/>
              </a:rPr>
              <a:t>Importancia de una Estrategia</a:t>
            </a:r>
            <a:endParaRPr lang="es-419" sz="2800" b="1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480B86-9B03-5A07-C445-A1CC30F1FA99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1F889AC-A6F3-8983-1852-4DD2F49B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pic>
        <p:nvPicPr>
          <p:cNvPr id="12" name="Picture 11" descr="A blue and green circle design&#10;&#10;AI-generated content may be incorrect.">
            <a:extLst>
              <a:ext uri="{FF2B5EF4-FFF2-40B4-BE49-F238E27FC236}">
                <a16:creationId xmlns:a16="http://schemas.microsoft.com/office/drawing/2014/main" id="{D8E4D15F-1B1A-DA85-D37C-0536E66B3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072" y="4585447"/>
            <a:ext cx="2691927" cy="22725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4D590B-9E4F-428F-4987-E42B85018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253" y="412358"/>
            <a:ext cx="3715268" cy="6037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98C94-58D4-2763-80DA-33136510D230}"/>
              </a:ext>
            </a:extLst>
          </p:cNvPr>
          <p:cNvSpPr txBox="1"/>
          <p:nvPr/>
        </p:nvSpPr>
        <p:spPr>
          <a:xfrm>
            <a:off x="7366250" y="6265003"/>
            <a:ext cx="197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UNEP,2024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2361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DDDD0-452B-8B13-4867-16A90C41A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742A19-B139-9AAF-F842-8C11D5CD5C00}"/>
              </a:ext>
            </a:extLst>
          </p:cNvPr>
          <p:cNvSpPr txBox="1"/>
          <p:nvPr/>
        </p:nvSpPr>
        <p:spPr>
          <a:xfrm>
            <a:off x="215455" y="408331"/>
            <a:ext cx="8261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</a:rPr>
              <a:t>Ejemplos en la región</a:t>
            </a:r>
            <a:endParaRPr lang="en-U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17155-7A64-2BE1-85DF-1CEFD4B1C0C0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0C6A530-1BE5-EC43-1C5A-271D9D5B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91C94B-C33A-89DF-C8AD-8606EF205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576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Metas al 2030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Chile: 25 GW electrólisis, $1.5/kg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Brasil: 3.8 GW electrólisis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Colombia: 3 GW electrólisis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Panamá:  </a:t>
            </a:r>
            <a:r>
              <a:rPr lang="es-MX" sz="1800" dirty="0" err="1">
                <a:latin typeface="Roboto" panose="02000000000000000000" pitchFamily="2" charset="0"/>
                <a:ea typeface="Roboto" panose="02000000000000000000" pitchFamily="2" charset="0"/>
              </a:rPr>
              <a:t>hub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 5 % </a:t>
            </a:r>
            <a:r>
              <a:rPr lang="es-MX" sz="1800" dirty="0" err="1">
                <a:latin typeface="Roboto" panose="02000000000000000000" pitchFamily="2" charset="0"/>
                <a:ea typeface="Roboto" panose="02000000000000000000" pitchFamily="2" charset="0"/>
              </a:rPr>
              <a:t>bunkering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 metanol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Uruguay: 1 </a:t>
            </a:r>
            <a:r>
              <a:rPr lang="es-MX" sz="1800" dirty="0" err="1">
                <a:latin typeface="Roboto" panose="02000000000000000000" pitchFamily="2" charset="0"/>
                <a:ea typeface="Roboto" panose="02000000000000000000" pitchFamily="2" charset="0"/>
              </a:rPr>
              <a:t>Mtpa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 al 2040, 9 GW electrólisis</a:t>
            </a:r>
            <a:endParaRPr lang="es-PA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PA" sz="1800" dirty="0">
                <a:latin typeface="Roboto" panose="02000000000000000000" pitchFamily="2" charset="0"/>
                <a:ea typeface="Roboto" panose="02000000000000000000" pitchFamily="2" charset="0"/>
              </a:rPr>
              <a:t>Paraguay: 1GW electrólisis, 900 </a:t>
            </a:r>
            <a:r>
              <a:rPr lang="es-PA" sz="1800" dirty="0" err="1">
                <a:latin typeface="Roboto" panose="02000000000000000000" pitchFamily="2" charset="0"/>
                <a:ea typeface="Roboto" panose="02000000000000000000" pitchFamily="2" charset="0"/>
              </a:rPr>
              <a:t>ktpa</a:t>
            </a:r>
            <a:r>
              <a:rPr lang="es-PA" sz="1800" dirty="0">
                <a:latin typeface="Roboto" panose="02000000000000000000" pitchFamily="2" charset="0"/>
                <a:ea typeface="Roboto" panose="02000000000000000000" pitchFamily="2" charset="0"/>
              </a:rPr>
              <a:t> amoníaco y sustitución al 100% de su demanda actual  de hidrogeno gris </a:t>
            </a:r>
            <a:endParaRPr lang="es-MX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697F2-B89A-84A0-B88F-1B19C2BE4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558" y="1273668"/>
            <a:ext cx="3391374" cy="4310664"/>
          </a:xfrm>
          <a:prstGeom prst="rect">
            <a:avLst/>
          </a:prstGeom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BDA989-3E18-68F3-831E-324188E0C3AD}"/>
              </a:ext>
            </a:extLst>
          </p:cNvPr>
          <p:cNvGrpSpPr/>
          <p:nvPr/>
        </p:nvGrpSpPr>
        <p:grpSpPr>
          <a:xfrm>
            <a:off x="0" y="5584332"/>
            <a:ext cx="12192000" cy="1273668"/>
            <a:chOff x="0" y="5695326"/>
            <a:chExt cx="12339134" cy="1162674"/>
          </a:xfrm>
        </p:grpSpPr>
        <p:pic>
          <p:nvPicPr>
            <p:cNvPr id="8" name="Picture 7" descr="A green and white background with circles&#10;&#10;AI-generated content may be incorrect.">
              <a:extLst>
                <a:ext uri="{FF2B5EF4-FFF2-40B4-BE49-F238E27FC236}">
                  <a16:creationId xmlns:a16="http://schemas.microsoft.com/office/drawing/2014/main" id="{FF76F770-661C-1CBB-98D2-F6B1F7E13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695326"/>
              <a:ext cx="6169567" cy="1162674"/>
            </a:xfrm>
            <a:prstGeom prst="rect">
              <a:avLst/>
            </a:prstGeom>
          </p:spPr>
        </p:pic>
        <p:pic>
          <p:nvPicPr>
            <p:cNvPr id="4" name="Picture 3" descr="A green and white background with circles&#10;&#10;AI-generated content may be incorrect.">
              <a:extLst>
                <a:ext uri="{FF2B5EF4-FFF2-40B4-BE49-F238E27FC236}">
                  <a16:creationId xmlns:a16="http://schemas.microsoft.com/office/drawing/2014/main" id="{1BE177D9-76B5-ECDF-8332-67AAD258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9567" y="5695326"/>
              <a:ext cx="6169567" cy="116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6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012-E56C-7B52-3E0C-B7293012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581BD5-8760-AAD7-46E1-27239EEF55C1}"/>
              </a:ext>
            </a:extLst>
          </p:cNvPr>
          <p:cNvSpPr/>
          <p:nvPr/>
        </p:nvSpPr>
        <p:spPr>
          <a:xfrm flipH="1" flipV="1">
            <a:off x="6024284" y="1807880"/>
            <a:ext cx="3832411" cy="4149166"/>
          </a:xfrm>
          <a:prstGeom prst="roundRect">
            <a:avLst>
              <a:gd name="adj" fmla="val 490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A84101-4002-7DF1-72C0-1307DC3BC280}"/>
              </a:ext>
            </a:extLst>
          </p:cNvPr>
          <p:cNvSpPr/>
          <p:nvPr/>
        </p:nvSpPr>
        <p:spPr>
          <a:xfrm flipH="1" flipV="1">
            <a:off x="1020296" y="1807880"/>
            <a:ext cx="4197163" cy="4149166"/>
          </a:xfrm>
          <a:prstGeom prst="roundRect">
            <a:avLst>
              <a:gd name="adj" fmla="val 490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E98D6-6208-EC01-C2CE-057D56F52322}"/>
              </a:ext>
            </a:extLst>
          </p:cNvPr>
          <p:cNvSpPr txBox="1"/>
          <p:nvPr/>
        </p:nvSpPr>
        <p:spPr>
          <a:xfrm>
            <a:off x="215455" y="408331"/>
            <a:ext cx="874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419" sz="2800" b="1" noProof="0" dirty="0">
                <a:latin typeface="Roboto" panose="02000000000000000000" pitchFamily="2" charset="0"/>
                <a:ea typeface="Roboto" panose="02000000000000000000" pitchFamily="2" charset="0"/>
              </a:rPr>
              <a:t>Retos y oportunidades</a:t>
            </a:r>
            <a:endParaRPr lang="es-419" sz="2800" b="1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B6944-F504-8C4E-4756-B161A60B46DB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CC1B0C07-6D31-D37B-E300-116207DF8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70D536F-2FC6-2525-0F0F-1AAF8315C6AA}"/>
              </a:ext>
            </a:extLst>
          </p:cNvPr>
          <p:cNvSpPr txBox="1">
            <a:spLocks/>
          </p:cNvSpPr>
          <p:nvPr/>
        </p:nvSpPr>
        <p:spPr>
          <a:xfrm>
            <a:off x="853236" y="1670580"/>
            <a:ext cx="4539036" cy="523220"/>
          </a:xfrm>
          <a:prstGeom prst="roundRect">
            <a:avLst/>
          </a:prstGeom>
          <a:solidFill>
            <a:srgbClr val="00924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Retos </a:t>
            </a:r>
            <a:endParaRPr lang="es-PA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920630-20FE-B9D2-632C-10311B60557D}"/>
              </a:ext>
            </a:extLst>
          </p:cNvPr>
          <p:cNvSpPr txBox="1">
            <a:spLocks/>
          </p:cNvSpPr>
          <p:nvPr/>
        </p:nvSpPr>
        <p:spPr>
          <a:xfrm>
            <a:off x="1392425" y="2456270"/>
            <a:ext cx="3571034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Costos iniciales CAPEX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Infraestructura limitada 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Regulación incipiente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Instrumentos financieros e incentivos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Creación de demanda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capacidades técnicas 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Uso del agua, tierra y minerales críticos </a:t>
            </a:r>
          </a:p>
          <a:p>
            <a:endParaRPr lang="es-PA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23E9234-9B01-0598-0C5A-9696F0E28B62}"/>
              </a:ext>
            </a:extLst>
          </p:cNvPr>
          <p:cNvSpPr txBox="1">
            <a:spLocks/>
          </p:cNvSpPr>
          <p:nvPr/>
        </p:nvSpPr>
        <p:spPr>
          <a:xfrm>
            <a:off x="5809131" y="1681163"/>
            <a:ext cx="4197163" cy="523220"/>
          </a:xfrm>
          <a:prstGeom prst="roundRect">
            <a:avLst/>
          </a:prstGeom>
          <a:solidFill>
            <a:srgbClr val="00924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Oportunidades</a:t>
            </a:r>
            <a:endParaRPr lang="es-PA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C03A879-9301-F0FD-73E0-074A307A2863}"/>
              </a:ext>
            </a:extLst>
          </p:cNvPr>
          <p:cNvSpPr txBox="1">
            <a:spLocks/>
          </p:cNvSpPr>
          <p:nvPr/>
        </p:nvSpPr>
        <p:spPr>
          <a:xfrm>
            <a:off x="6347013" y="2505075"/>
            <a:ext cx="3321424" cy="2833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Abundancia de renovables en ALC 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Descarbonización de la industria 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Sustituir la demanda domestica de hidrogeno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Potencial exportador 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Financiamiento climático</a:t>
            </a:r>
          </a:p>
          <a:p>
            <a:endParaRPr lang="es-PA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 descr="A blue and green circle design&#10;&#10;AI-generated content may be incorrect.">
            <a:extLst>
              <a:ext uri="{FF2B5EF4-FFF2-40B4-BE49-F238E27FC236}">
                <a16:creationId xmlns:a16="http://schemas.microsoft.com/office/drawing/2014/main" id="{E97FD647-DCCC-FCEA-0D9C-EAF493404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072" y="4585447"/>
            <a:ext cx="2691927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D8C67-104C-939E-128F-ACBC3A7A5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02BBC-CF96-6E00-CDA2-4EDDE5273BEE}"/>
              </a:ext>
            </a:extLst>
          </p:cNvPr>
          <p:cNvSpPr txBox="1"/>
          <p:nvPr/>
        </p:nvSpPr>
        <p:spPr>
          <a:xfrm>
            <a:off x="215455" y="408331"/>
            <a:ext cx="8261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</a:rPr>
              <a:t>Conclusiones</a:t>
            </a:r>
            <a:endParaRPr lang="en-U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E3FEFA-C09A-7F6D-BB37-BAA39A4D81CC}"/>
              </a:ext>
            </a:extLst>
          </p:cNvPr>
          <p:cNvCxnSpPr>
            <a:cxnSpLocks/>
          </p:cNvCxnSpPr>
          <p:nvPr/>
        </p:nvCxnSpPr>
        <p:spPr>
          <a:xfrm>
            <a:off x="0" y="1068852"/>
            <a:ext cx="157613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9713D6F-7CE4-311F-3FA8-1A58EB54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712" y="210260"/>
            <a:ext cx="1307643" cy="39165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E978CF-CA30-4DF9-320D-DB2B0DF6F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76" y="1921630"/>
            <a:ext cx="36089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Las estrategias nacionales</a:t>
            </a:r>
            <a:b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de hidrógeno verde son un instrumento clave para alcanzar las metas de descarbonización, especialmente en el sector industrial.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Los pioneros en la implementación de proyectos</a:t>
            </a:r>
            <a:b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de hidrógeno aún requieren apoyo.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5E71F8-6C94-EC6C-4168-56DAC3CB6DCE}"/>
              </a:ext>
            </a:extLst>
          </p:cNvPr>
          <p:cNvGrpSpPr/>
          <p:nvPr/>
        </p:nvGrpSpPr>
        <p:grpSpPr>
          <a:xfrm>
            <a:off x="0" y="5584332"/>
            <a:ext cx="12192000" cy="1273668"/>
            <a:chOff x="0" y="5695326"/>
            <a:chExt cx="12339134" cy="1162674"/>
          </a:xfrm>
        </p:grpSpPr>
        <p:pic>
          <p:nvPicPr>
            <p:cNvPr id="5" name="Picture 4" descr="A green and white background with circles&#10;&#10;AI-generated content may be incorrect.">
              <a:extLst>
                <a:ext uri="{FF2B5EF4-FFF2-40B4-BE49-F238E27FC236}">
                  <a16:creationId xmlns:a16="http://schemas.microsoft.com/office/drawing/2014/main" id="{58B28662-CDEA-5291-1F15-2A0045277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695326"/>
              <a:ext cx="6169567" cy="1162674"/>
            </a:xfrm>
            <a:prstGeom prst="rect">
              <a:avLst/>
            </a:prstGeom>
          </p:spPr>
        </p:pic>
        <p:pic>
          <p:nvPicPr>
            <p:cNvPr id="9" name="Picture 8" descr="A green and white background with circles&#10;&#10;AI-generated content may be incorrect.">
              <a:extLst>
                <a:ext uri="{FF2B5EF4-FFF2-40B4-BE49-F238E27FC236}">
                  <a16:creationId xmlns:a16="http://schemas.microsoft.com/office/drawing/2014/main" id="{497DAB56-CB2C-92B7-2ACB-27AE26093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9567" y="5695326"/>
              <a:ext cx="6169567" cy="116267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7DD1A04-A2AC-185E-02E8-7526B2472888}"/>
              </a:ext>
            </a:extLst>
          </p:cNvPr>
          <p:cNvSpPr txBox="1"/>
          <p:nvPr/>
        </p:nvSpPr>
        <p:spPr>
          <a:xfrm>
            <a:off x="7473121" y="1921630"/>
            <a:ext cx="395228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</a:rPr>
              <a:t>A corto plazo, es esencial equilibrar la demanda local y las aplicaciones inmediatas con las ambiciones de exportación, escalando los proyectos de pequeños a grandes.</a:t>
            </a:r>
          </a:p>
          <a:p>
            <a:pPr>
              <a:spcAft>
                <a:spcPts val="1800"/>
              </a:spcAft>
            </a:pP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</a:rPr>
              <a:t>La creación de </a:t>
            </a:r>
            <a:r>
              <a:rPr lang="es-MX" dirty="0" err="1">
                <a:latin typeface="Roboto" panose="02000000000000000000" pitchFamily="2" charset="0"/>
                <a:ea typeface="Roboto" panose="02000000000000000000" pitchFamily="2" charset="0"/>
              </a:rPr>
              <a:t>hubs</a:t>
            </a: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</a:rPr>
              <a:t> de hidrógeno que conecten oferta y demanda permitirá generar economías de escala, integrar cadenas de valor y acelerar la curva de aprendizaje.</a:t>
            </a:r>
            <a:endParaRPr lang="es-P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BCA58-3EC1-41C0-20A8-DC60ED986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1196" y="3429000"/>
            <a:ext cx="1398558" cy="1155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6F22C4-FF65-5F52-EF74-006DC614B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57" y="1843403"/>
            <a:ext cx="1527843" cy="1265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07BA96-A00B-277C-037E-5068CC66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807" y="1900664"/>
            <a:ext cx="1283336" cy="1151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BC121-5E59-A2DF-99A0-CE6DA1E713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7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917" y="3774737"/>
            <a:ext cx="1470483" cy="10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5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9F0699-3CE1-D04B-89C8-A1562B187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65816"/>
              </p:ext>
            </p:extLst>
          </p:nvPr>
        </p:nvGraphicFramePr>
        <p:xfrm>
          <a:off x="673100" y="568960"/>
          <a:ext cx="10845800" cy="624106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230533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3615267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3405543">
                <a:tc gridSpan="2"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Roboto Regular" pitchFamily="2" charset="0"/>
                        </a:rPr>
                        <a:t>Gracias 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4639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85061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Mitigation Branch-Climate Change Division </a:t>
                      </a:r>
                    </a:p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Latin America and the Caribbean Office</a:t>
                      </a:r>
                    </a:p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Fortune Plaza Building, </a:t>
                      </a:r>
                      <a:r>
                        <a:rPr lang="en-US" sz="110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Obarrio</a:t>
                      </a:r>
                      <a:endParaRPr lang="en-US" sz="11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 Box 0843-03590, Ancon, Panama, Republic of Panama</a:t>
                      </a:r>
                    </a:p>
                    <a:p>
                      <a:endParaRPr lang="en-US" sz="11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www.unep.org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DEA340-FA27-CA4A-9DFF-98CD3F99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990" y="568960"/>
            <a:ext cx="1587910" cy="11582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E399C07-A7AE-27FE-26CC-D8AD4D398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476" y="1945759"/>
            <a:ext cx="7398504" cy="33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A02E80-D97B-BB4E-9463-06AA165769A6}" vid="{5196EADF-DCBB-9C41-A65B-81DF0ACF3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ABB9B8D1AA4E469982C1A04AAEEE15" ma:contentTypeVersion="17" ma:contentTypeDescription="Crear nuevo documento." ma:contentTypeScope="" ma:versionID="6c383fe1ab054b05f98b1521218823f6">
  <xsd:schema xmlns:xsd="http://www.w3.org/2001/XMLSchema" xmlns:xs="http://www.w3.org/2001/XMLSchema" xmlns:p="http://schemas.microsoft.com/office/2006/metadata/properties" xmlns:ns2="8144e385-51da-4d25-b66d-9cd07a4aa36d" xmlns:ns3="1025f965-3a01-4d87-a226-0b97ca9a3b9a" targetNamespace="http://schemas.microsoft.com/office/2006/metadata/properties" ma:root="true" ma:fieldsID="c2f81ec16a23492fe9c1eb8b79233c07" ns2:_="" ns3:_="">
    <xsd:import namespace="8144e385-51da-4d25-b66d-9cd07a4aa36d"/>
    <xsd:import namespace="1025f965-3a01-4d87-a226-0b97ca9a3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4e385-51da-4d25-b66d-9cd07a4aa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5f965-3a01-4d87-a226-0b97ca9a3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4e385-51da-4d25-b66d-9cd07a4aa3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F7CD12-564D-4BF1-ACBB-2E14887A3C7E}"/>
</file>

<file path=customXml/itemProps2.xml><?xml version="1.0" encoding="utf-8"?>
<ds:datastoreItem xmlns:ds="http://schemas.openxmlformats.org/officeDocument/2006/customXml" ds:itemID="{75DD0719-410F-4574-9C94-310CD9A0376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bc4e9af-2ec3-4b10-93eb-ef26b2d83d0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85ec44e-1bab-4c0b-9df0-6ba128686fc9"/>
    <ds:schemaRef ds:uri="547624fc-f4da-47ef-9802-3fc6ab3ce3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6E0F51-CAA4-4372-87C3-E6C5C1B342F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UNEP Corporate Presentation template</Template>
  <TotalTime>2040</TotalTime>
  <Words>686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 Orbea (Affiliate)</dc:creator>
  <cp:lastModifiedBy>Sindy Salgado</cp:lastModifiedBy>
  <cp:revision>14</cp:revision>
  <dcterms:created xsi:type="dcterms:W3CDTF">2023-03-09T00:08:44Z</dcterms:created>
  <dcterms:modified xsi:type="dcterms:W3CDTF">2025-10-01T21:14:39Z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0x01010004ABB9B8D1AA4E469982C1A04AAEEE15</vt:lpwstr>
  </property>
  <property fmtid="{D5CDD505-2E9C-101B-9397-08002B2CF9AE}" pid="3" name="MediaServiceImageTags">
    <vt:lpwstr/>
  </property>
</Properties>
</file>